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67" r:id="rId3"/>
    <p:sldId id="268" r:id="rId4"/>
    <p:sldId id="257" r:id="rId5"/>
    <p:sldId id="258" r:id="rId6"/>
    <p:sldId id="259" r:id="rId7"/>
    <p:sldId id="260" r:id="rId8"/>
    <p:sldId id="261" r:id="rId9"/>
    <p:sldId id="262" r:id="rId10"/>
    <p:sldId id="263" r:id="rId11"/>
    <p:sldId id="264" r:id="rId12"/>
    <p:sldId id="265" r:id="rId13"/>
    <p:sldId id="269" r:id="rId14"/>
    <p:sldId id="270"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DB874B5-13BB-46C5-9C67-06C08B1DBFFB}" type="datetimeFigureOut">
              <a:rPr lang="en-US" smtClean="0"/>
              <a:t>10/20/2020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3851CEB-1952-4A71-B384-D34085FE5D2E}" type="slidenum">
              <a:rPr lang="en-US" smtClean="0"/>
              <a:t>‹#›</a:t>
            </a:fld>
            <a:endParaRPr lang="en-US"/>
          </a:p>
        </p:txBody>
      </p:sp>
    </p:spTree>
    <p:extLst>
      <p:ext uri="{BB962C8B-B14F-4D97-AF65-F5344CB8AC3E}">
        <p14:creationId xmlns:p14="http://schemas.microsoft.com/office/powerpoint/2010/main" val="229822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9967685-9311-45C0-85C6-B8C58CA05275}" type="datetimeFigureOut">
              <a:rPr lang="en-US" smtClean="0"/>
              <a:t>10/20/2020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D2EBC93-8250-4AB9-9880-8FD982836E4F}" type="slidenum">
              <a:rPr lang="en-US" smtClean="0"/>
              <a:t>‹#›</a:t>
            </a:fld>
            <a:endParaRPr lang="en-US"/>
          </a:p>
        </p:txBody>
      </p:sp>
    </p:spTree>
    <p:extLst>
      <p:ext uri="{BB962C8B-B14F-4D97-AF65-F5344CB8AC3E}">
        <p14:creationId xmlns:p14="http://schemas.microsoft.com/office/powerpoint/2010/main" val="253053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2F9AB-3C90-481E-8C34-4F549BF455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5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76C88B-AEB9-4F23-9EF1-0CF241F81B2F}"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358F2-B692-43A0-A986-951E78827932}" type="slidenum">
              <a:rPr lang="en-US" smtClean="0"/>
              <a:t>‹#›</a:t>
            </a:fld>
            <a:endParaRPr lang="en-US"/>
          </a:p>
        </p:txBody>
      </p:sp>
    </p:spTree>
    <p:extLst>
      <p:ext uri="{BB962C8B-B14F-4D97-AF65-F5344CB8AC3E}">
        <p14:creationId xmlns:p14="http://schemas.microsoft.com/office/powerpoint/2010/main" val="3431225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6C88B-AEB9-4F23-9EF1-0CF241F81B2F}"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358F2-B692-43A0-A986-951E78827932}" type="slidenum">
              <a:rPr lang="en-US" smtClean="0"/>
              <a:t>‹#›</a:t>
            </a:fld>
            <a:endParaRPr lang="en-US"/>
          </a:p>
        </p:txBody>
      </p:sp>
    </p:spTree>
    <p:extLst>
      <p:ext uri="{BB962C8B-B14F-4D97-AF65-F5344CB8AC3E}">
        <p14:creationId xmlns:p14="http://schemas.microsoft.com/office/powerpoint/2010/main" val="251905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6C88B-AEB9-4F23-9EF1-0CF241F81B2F}"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358F2-B692-43A0-A986-951E78827932}" type="slidenum">
              <a:rPr lang="en-US" smtClean="0"/>
              <a:t>‹#›</a:t>
            </a:fld>
            <a:endParaRPr lang="en-US"/>
          </a:p>
        </p:txBody>
      </p:sp>
    </p:spTree>
    <p:extLst>
      <p:ext uri="{BB962C8B-B14F-4D97-AF65-F5344CB8AC3E}">
        <p14:creationId xmlns:p14="http://schemas.microsoft.com/office/powerpoint/2010/main" val="1087208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73816531-CCD3-4909-A41B-EAB1049BDA8C}" type="datetime1">
              <a:rPr lang="en-US" smtClean="0"/>
              <a:t>10/20/2020</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162354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E9E340-46EE-4A5F-9C9B-315AD29A92C5}" type="datetimeFigureOut">
              <a:rPr lang="en-US" noProof="0" smtClean="0"/>
              <a:t>10/20/2020</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621775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10/20/2020</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95852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10/20/2020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3756598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10/20/2020</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022446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10/20/2020</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2638059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10/20/2020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805713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10/20/2020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90033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76C88B-AEB9-4F23-9EF1-0CF241F81B2F}"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358F2-B692-43A0-A986-951E78827932}" type="slidenum">
              <a:rPr lang="en-US" smtClean="0"/>
              <a:t>‹#›</a:t>
            </a:fld>
            <a:endParaRPr lang="en-US"/>
          </a:p>
        </p:txBody>
      </p:sp>
    </p:spTree>
    <p:extLst>
      <p:ext uri="{BB962C8B-B14F-4D97-AF65-F5344CB8AC3E}">
        <p14:creationId xmlns:p14="http://schemas.microsoft.com/office/powerpoint/2010/main" val="1962040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10/20/2020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884292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10/20/2020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3374245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670A55AC-ADB5-440D-AFFF-99C1406F297F}" type="datetime1">
              <a:rPr lang="en-US" smtClean="0"/>
              <a:t>10/20/2020</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0641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10/20/2020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67272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76C88B-AEB9-4F23-9EF1-0CF241F81B2F}"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358F2-B692-43A0-A986-951E78827932}" type="slidenum">
              <a:rPr lang="en-US" smtClean="0"/>
              <a:t>‹#›</a:t>
            </a:fld>
            <a:endParaRPr lang="en-US"/>
          </a:p>
        </p:txBody>
      </p:sp>
    </p:spTree>
    <p:extLst>
      <p:ext uri="{BB962C8B-B14F-4D97-AF65-F5344CB8AC3E}">
        <p14:creationId xmlns:p14="http://schemas.microsoft.com/office/powerpoint/2010/main" val="161891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76C88B-AEB9-4F23-9EF1-0CF241F81B2F}"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358F2-B692-43A0-A986-951E78827932}" type="slidenum">
              <a:rPr lang="en-US" smtClean="0"/>
              <a:t>‹#›</a:t>
            </a:fld>
            <a:endParaRPr lang="en-US"/>
          </a:p>
        </p:txBody>
      </p:sp>
    </p:spTree>
    <p:extLst>
      <p:ext uri="{BB962C8B-B14F-4D97-AF65-F5344CB8AC3E}">
        <p14:creationId xmlns:p14="http://schemas.microsoft.com/office/powerpoint/2010/main" val="186241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76C88B-AEB9-4F23-9EF1-0CF241F81B2F}" type="datetimeFigureOut">
              <a:rPr lang="en-US" smtClean="0"/>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358F2-B692-43A0-A986-951E78827932}" type="slidenum">
              <a:rPr lang="en-US" smtClean="0"/>
              <a:t>‹#›</a:t>
            </a:fld>
            <a:endParaRPr lang="en-US"/>
          </a:p>
        </p:txBody>
      </p:sp>
    </p:spTree>
    <p:extLst>
      <p:ext uri="{BB962C8B-B14F-4D97-AF65-F5344CB8AC3E}">
        <p14:creationId xmlns:p14="http://schemas.microsoft.com/office/powerpoint/2010/main" val="32144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76C88B-AEB9-4F23-9EF1-0CF241F81B2F}" type="datetimeFigureOut">
              <a:rPr lang="en-US" smtClean="0"/>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358F2-B692-43A0-A986-951E78827932}" type="slidenum">
              <a:rPr lang="en-US" smtClean="0"/>
              <a:t>‹#›</a:t>
            </a:fld>
            <a:endParaRPr lang="en-US"/>
          </a:p>
        </p:txBody>
      </p:sp>
    </p:spTree>
    <p:extLst>
      <p:ext uri="{BB962C8B-B14F-4D97-AF65-F5344CB8AC3E}">
        <p14:creationId xmlns:p14="http://schemas.microsoft.com/office/powerpoint/2010/main" val="217375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6C88B-AEB9-4F23-9EF1-0CF241F81B2F}" type="datetimeFigureOut">
              <a:rPr lang="en-US" smtClean="0"/>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358F2-B692-43A0-A986-951E78827932}" type="slidenum">
              <a:rPr lang="en-US" smtClean="0"/>
              <a:t>‹#›</a:t>
            </a:fld>
            <a:endParaRPr lang="en-US"/>
          </a:p>
        </p:txBody>
      </p:sp>
    </p:spTree>
    <p:extLst>
      <p:ext uri="{BB962C8B-B14F-4D97-AF65-F5344CB8AC3E}">
        <p14:creationId xmlns:p14="http://schemas.microsoft.com/office/powerpoint/2010/main" val="377062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76C88B-AEB9-4F23-9EF1-0CF241F81B2F}"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358F2-B692-43A0-A986-951E78827932}" type="slidenum">
              <a:rPr lang="en-US" smtClean="0"/>
              <a:t>‹#›</a:t>
            </a:fld>
            <a:endParaRPr lang="en-US"/>
          </a:p>
        </p:txBody>
      </p:sp>
    </p:spTree>
    <p:extLst>
      <p:ext uri="{BB962C8B-B14F-4D97-AF65-F5344CB8AC3E}">
        <p14:creationId xmlns:p14="http://schemas.microsoft.com/office/powerpoint/2010/main" val="260998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76C88B-AEB9-4F23-9EF1-0CF241F81B2F}" type="datetimeFigureOut">
              <a:rPr lang="en-US" smtClean="0"/>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358F2-B692-43A0-A986-951E78827932}" type="slidenum">
              <a:rPr lang="en-US" smtClean="0"/>
              <a:t>‹#›</a:t>
            </a:fld>
            <a:endParaRPr lang="en-US"/>
          </a:p>
        </p:txBody>
      </p:sp>
    </p:spTree>
    <p:extLst>
      <p:ext uri="{BB962C8B-B14F-4D97-AF65-F5344CB8AC3E}">
        <p14:creationId xmlns:p14="http://schemas.microsoft.com/office/powerpoint/2010/main" val="3042697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6C88B-AEB9-4F23-9EF1-0CF241F81B2F}" type="datetimeFigureOut">
              <a:rPr lang="en-US" smtClean="0"/>
              <a:t>10/20/2020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358F2-B692-43A0-A986-951E78827932}" type="slidenum">
              <a:rPr lang="en-US" smtClean="0"/>
              <a:t>‹#›</a:t>
            </a:fld>
            <a:endParaRPr lang="en-US"/>
          </a:p>
        </p:txBody>
      </p:sp>
    </p:spTree>
    <p:extLst>
      <p:ext uri="{BB962C8B-B14F-4D97-AF65-F5344CB8AC3E}">
        <p14:creationId xmlns:p14="http://schemas.microsoft.com/office/powerpoint/2010/main" val="332988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0A7F1CA9-BED2-4756-8AEF-E0F68B0488B6}" type="datetime1">
              <a:rPr lang="en-US" smtClean="0"/>
              <a:pPr/>
              <a:t>10/20/2020</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8070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424717DA-0300-4297-B453-65314C5BE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45" y="1162553"/>
            <a:ext cx="8033781" cy="4540832"/>
          </a:xfrm>
          <a:prstGeom prst="rect">
            <a:avLst/>
          </a:prstGeom>
        </p:spPr>
      </p:pic>
      <p:sp>
        <p:nvSpPr>
          <p:cNvPr id="20" name="Rectangle 19">
            <a:extLst>
              <a:ext uri="{FF2B5EF4-FFF2-40B4-BE49-F238E27FC236}">
                <a16:creationId xmlns:a16="http://schemas.microsoft.com/office/drawing/2014/main" id="{5684944A-8803-462C-84C5-4576C56A77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372723" y="850791"/>
            <a:ext cx="3202016" cy="4198288"/>
          </a:xfrm>
        </p:spPr>
        <p:txBody>
          <a:bodyPr anchor="ctr">
            <a:normAutofit/>
          </a:bodyPr>
          <a:lstStyle/>
          <a:p>
            <a:r>
              <a:rPr lang="en-US" sz="2800" dirty="0" smtClean="0">
                <a:solidFill>
                  <a:srgbClr val="FFFFFF"/>
                </a:solidFill>
              </a:rPr>
              <a:t>Regents Global history and geography</a:t>
            </a:r>
            <a:endParaRPr lang="en-US" sz="1600" dirty="0">
              <a:solidFill>
                <a:srgbClr val="FFFFFF"/>
              </a:solidFill>
            </a:endParaRPr>
          </a:p>
        </p:txBody>
      </p:sp>
      <p:sp>
        <p:nvSpPr>
          <p:cNvPr id="22" name="Rectangle 21">
            <a:extLst>
              <a:ext uri="{FF2B5EF4-FFF2-40B4-BE49-F238E27FC236}">
                <a16:creationId xmlns:a16="http://schemas.microsoft.com/office/drawing/2014/main" id="{E07F3B49-8C20-42F5-831D-59306D05F6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anchor="ctr">
            <a:normAutofit/>
          </a:bodyPr>
          <a:lstStyle/>
          <a:p>
            <a:r>
              <a:rPr lang="en-US" sz="1800" dirty="0" smtClean="0">
                <a:solidFill>
                  <a:schemeClr val="tx2">
                    <a:lumMod val="25000"/>
                    <a:lumOff val="75000"/>
                    <a:alpha val="75000"/>
                  </a:schemeClr>
                </a:solidFill>
              </a:rPr>
              <a:t>The intellectual revolutions of Europe</a:t>
            </a:r>
            <a:endParaRPr lang="en-US" sz="1800" dirty="0">
              <a:solidFill>
                <a:schemeClr val="tx2">
                  <a:lumMod val="25000"/>
                  <a:lumOff val="75000"/>
                  <a:alpha val="75000"/>
                </a:schemeClr>
              </a:solidFill>
            </a:endParaRPr>
          </a:p>
        </p:txBody>
      </p:sp>
      <p:sp>
        <p:nvSpPr>
          <p:cNvPr id="5" name="AutoShape 2" descr="https://upload.wikimedia.org/wikipedia/commons/thumb/5/5d/ANICET-CHARLES-GABRIEL_LEMONNIER_A_READING_OF_VOLTAIRE.jpg/385px-ANICET-CHARLES-GABRIEL_LEMONNIER_A_READING_OF_VOLTAIR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
        <p:nvSpPr>
          <p:cNvPr id="7" name="AutoShape 6" descr="https://upload.wikimedia.org/wikipedia/commons/thumb/5/5d/ANICET-CHARLES-GABRIEL_LEMONNIER_A_READING_OF_VOLTAIRE.jpg/385px-ANICET-CHARLES-GABRIEL_LEMONNIER_A_READING_OF_VOLTAIRE.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4103594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9321" y="4001294"/>
            <a:ext cx="2116889" cy="2792730"/>
          </a:xfrm>
          <a:prstGeom prst="rect">
            <a:avLst/>
          </a:prstGeom>
        </p:spPr>
      </p:pic>
      <p:sp>
        <p:nvSpPr>
          <p:cNvPr id="2" name="Title 1"/>
          <p:cNvSpPr>
            <a:spLocks noGrp="1"/>
          </p:cNvSpPr>
          <p:nvPr>
            <p:ph type="title"/>
          </p:nvPr>
        </p:nvSpPr>
        <p:spPr/>
        <p:txBody>
          <a:bodyPr/>
          <a:lstStyle/>
          <a:p>
            <a:r>
              <a:rPr lang="en-US" b="1" u="sng" dirty="0" smtClean="0">
                <a:latin typeface="Lucida Calligraphy" panose="03010101010101010101" pitchFamily="66" charset="0"/>
                <a:cs typeface="Arial" panose="020B0604020202020204" pitchFamily="34" charset="0"/>
              </a:rPr>
              <a:t>Key People of The Enlightenment </a:t>
            </a:r>
            <a:endParaRPr lang="en-US" dirty="0"/>
          </a:p>
        </p:txBody>
      </p:sp>
      <p:sp>
        <p:nvSpPr>
          <p:cNvPr id="3" name="Content Placeholder 2"/>
          <p:cNvSpPr>
            <a:spLocks noGrp="1"/>
          </p:cNvSpPr>
          <p:nvPr>
            <p:ph idx="1"/>
          </p:nvPr>
        </p:nvSpPr>
        <p:spPr>
          <a:xfrm>
            <a:off x="600892" y="1825625"/>
            <a:ext cx="10752908" cy="1805849"/>
          </a:xfrm>
        </p:spPr>
        <p:txBody>
          <a:bodyPr/>
          <a:lstStyle/>
          <a:p>
            <a:pPr marL="0" indent="0">
              <a:buNone/>
            </a:pPr>
            <a:r>
              <a:rPr lang="en-US" sz="4000" b="1" i="1" dirty="0" smtClean="0">
                <a:latin typeface="Century Schoolbook" panose="02040604050505020304" pitchFamily="18" charset="0"/>
              </a:rPr>
              <a:t>Voltaire</a:t>
            </a:r>
          </a:p>
          <a:p>
            <a:pPr lvl="1"/>
            <a:r>
              <a:rPr lang="en-US" sz="3600" dirty="0" smtClean="0"/>
              <a:t>People should have </a:t>
            </a:r>
            <a:r>
              <a:rPr lang="en-US" sz="3600" u="sng" dirty="0" smtClean="0"/>
              <a:t>freedom of speech</a:t>
            </a:r>
          </a:p>
          <a:p>
            <a:pPr lvl="1"/>
            <a:r>
              <a:rPr lang="en-US" sz="3600" dirty="0" smtClean="0"/>
              <a:t>People should have </a:t>
            </a:r>
            <a:r>
              <a:rPr lang="en-US" sz="3600" u="sng" dirty="0" smtClean="0"/>
              <a:t>freedom of religion</a:t>
            </a:r>
            <a:endParaRPr lang="en-US" sz="3600" dirty="0" smtClean="0"/>
          </a:p>
          <a:p>
            <a:endParaRPr lang="en-US" dirty="0"/>
          </a:p>
        </p:txBody>
      </p:sp>
      <p:pic>
        <p:nvPicPr>
          <p:cNvPr id="4" name="Picture 3"/>
          <p:cNvPicPr>
            <a:picLocks noChangeAspect="1"/>
          </p:cNvPicPr>
          <p:nvPr/>
        </p:nvPicPr>
        <p:blipFill>
          <a:blip r:embed="rId3"/>
          <a:stretch>
            <a:fillRect/>
          </a:stretch>
        </p:blipFill>
        <p:spPr>
          <a:xfrm>
            <a:off x="9031741" y="1690688"/>
            <a:ext cx="2619375" cy="1743075"/>
          </a:xfrm>
          <a:prstGeom prst="rect">
            <a:avLst/>
          </a:prstGeom>
        </p:spPr>
      </p:pic>
      <p:sp>
        <p:nvSpPr>
          <p:cNvPr id="6" name="TextBox 5"/>
          <p:cNvSpPr txBox="1"/>
          <p:nvPr/>
        </p:nvSpPr>
        <p:spPr>
          <a:xfrm>
            <a:off x="2808514" y="4001294"/>
            <a:ext cx="8360229" cy="2438695"/>
          </a:xfrm>
          <a:prstGeom prst="rect">
            <a:avLst/>
          </a:prstGeom>
          <a:noFill/>
        </p:spPr>
        <p:txBody>
          <a:bodyPr wrap="square" rtlCol="0">
            <a:spAutoFit/>
          </a:bodyPr>
          <a:lstStyle/>
          <a:p>
            <a:r>
              <a:rPr lang="en-US" sz="4000" b="1" i="1" dirty="0" smtClean="0">
                <a:latin typeface="Century Schoolbook" panose="02040604050505020304" pitchFamily="18" charset="0"/>
              </a:rPr>
              <a:t>Rousseau</a:t>
            </a:r>
          </a:p>
          <a:p>
            <a:pPr lvl="1"/>
            <a:r>
              <a:rPr lang="en-US" sz="3600" dirty="0" smtClean="0"/>
              <a:t>Gov’t and people need a </a:t>
            </a:r>
            <a:r>
              <a:rPr lang="en-US" sz="3600" u="sng" dirty="0" smtClean="0"/>
              <a:t>social contract</a:t>
            </a:r>
            <a:r>
              <a:rPr lang="en-US" sz="3600" dirty="0" smtClean="0"/>
              <a:t> = an agreement in which all people agree to work for the common good of society</a:t>
            </a:r>
            <a:endParaRPr lang="en-US" sz="3600" u="sng" dirty="0" smtClean="0"/>
          </a:p>
        </p:txBody>
      </p:sp>
    </p:spTree>
    <p:extLst>
      <p:ext uri="{BB962C8B-B14F-4D97-AF65-F5344CB8AC3E}">
        <p14:creationId xmlns:p14="http://schemas.microsoft.com/office/powerpoint/2010/main" val="1329923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image.slidesharecdn.com/unit3-141008041317-conversion-gate02/95/the-ancient-regime-and-its-transformation-65-638.jpg?cb=141274179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982" t="31375" r="10910" b="5888"/>
          <a:stretch/>
        </p:blipFill>
        <p:spPr bwMode="auto">
          <a:xfrm>
            <a:off x="0" y="1861221"/>
            <a:ext cx="5571240" cy="31575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u="sng" dirty="0" smtClean="0">
                <a:latin typeface="Lucida Calligraphy" panose="03010101010101010101" pitchFamily="66" charset="0"/>
                <a:cs typeface="Arial" panose="020B0604020202020204" pitchFamily="34" charset="0"/>
              </a:rPr>
              <a:t>Results of The Enlightenment </a:t>
            </a:r>
            <a:endParaRPr lang="en-US" dirty="0"/>
          </a:p>
        </p:txBody>
      </p:sp>
      <p:sp>
        <p:nvSpPr>
          <p:cNvPr id="3" name="Content Placeholder 2"/>
          <p:cNvSpPr>
            <a:spLocks noGrp="1"/>
          </p:cNvSpPr>
          <p:nvPr>
            <p:ph idx="1"/>
          </p:nvPr>
        </p:nvSpPr>
        <p:spPr>
          <a:xfrm>
            <a:off x="5066461" y="1587566"/>
            <a:ext cx="6919211" cy="3704828"/>
          </a:xfrm>
        </p:spPr>
        <p:txBody>
          <a:bodyPr>
            <a:normAutofit fontScale="92500" lnSpcReduction="10000"/>
          </a:bodyPr>
          <a:lstStyle/>
          <a:p>
            <a:r>
              <a:rPr lang="en-US" sz="4000" u="sng" dirty="0" smtClean="0"/>
              <a:t>Enlightened Despots </a:t>
            </a:r>
          </a:p>
          <a:p>
            <a:pPr lvl="1"/>
            <a:r>
              <a:rPr lang="en-US" sz="3600" dirty="0" smtClean="0"/>
              <a:t>European kings and queens who believed in Enlightenment ideas and ruled using Enlightenment principles (ideas)</a:t>
            </a:r>
          </a:p>
          <a:p>
            <a:pPr lvl="1"/>
            <a:r>
              <a:rPr lang="en-US" sz="3600" dirty="0" smtClean="0"/>
              <a:t>They were still </a:t>
            </a:r>
            <a:r>
              <a:rPr lang="en-US" sz="3600" dirty="0" smtClean="0"/>
              <a:t>monarchs </a:t>
            </a:r>
            <a:r>
              <a:rPr lang="en-US" sz="3600" dirty="0" smtClean="0"/>
              <a:t>but did things to help their people instead of only helping themselves</a:t>
            </a:r>
          </a:p>
          <a:p>
            <a:pPr marL="0" indent="0">
              <a:buNone/>
            </a:pPr>
            <a:endParaRPr lang="en-US" dirty="0"/>
          </a:p>
        </p:txBody>
      </p:sp>
      <p:sp>
        <p:nvSpPr>
          <p:cNvPr id="4" name="TextBox 3"/>
          <p:cNvSpPr txBox="1"/>
          <p:nvPr/>
        </p:nvSpPr>
        <p:spPr>
          <a:xfrm>
            <a:off x="699407" y="5584085"/>
            <a:ext cx="3540034" cy="769441"/>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rPr>
              <a:t>Enlightenment</a:t>
            </a:r>
            <a:endParaRPr lang="en-US" sz="4400" dirty="0">
              <a:effectLst>
                <a:outerShdw blurRad="38100" dist="38100" dir="2700000" algn="tl">
                  <a:srgbClr val="000000">
                    <a:alpha val="43137"/>
                  </a:srgbClr>
                </a:outerShdw>
              </a:effectLst>
            </a:endParaRPr>
          </a:p>
        </p:txBody>
      </p:sp>
      <p:sp>
        <p:nvSpPr>
          <p:cNvPr id="5" name="Right Arrow 4"/>
          <p:cNvSpPr/>
          <p:nvPr/>
        </p:nvSpPr>
        <p:spPr>
          <a:xfrm>
            <a:off x="4324894" y="5662465"/>
            <a:ext cx="600891" cy="5747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40383" y="5476363"/>
            <a:ext cx="6257108" cy="1508105"/>
          </a:xfrm>
          <a:prstGeom prst="rect">
            <a:avLst/>
          </a:prstGeom>
          <a:noFill/>
        </p:spPr>
        <p:txBody>
          <a:bodyPr wrap="square" rtlCol="0">
            <a:spAutoFit/>
          </a:bodyPr>
          <a:lstStyle/>
          <a:p>
            <a:r>
              <a:rPr lang="en-US" sz="2800" u="sng" dirty="0" smtClean="0">
                <a:effectLst>
                  <a:outerShdw blurRad="38100" dist="38100" dir="2700000" algn="tl">
                    <a:srgbClr val="000000">
                      <a:alpha val="43137"/>
                    </a:srgbClr>
                  </a:outerShdw>
                </a:effectLst>
              </a:rPr>
              <a:t>POLITICAL REVOLUTIONS </a:t>
            </a:r>
            <a:r>
              <a:rPr lang="en-US" sz="2800" dirty="0" smtClean="0">
                <a:effectLst>
                  <a:outerShdw blurRad="38100" dist="38100" dir="2700000" algn="tl">
                    <a:srgbClr val="000000">
                      <a:alpha val="43137"/>
                    </a:srgbClr>
                  </a:outerShdw>
                </a:effectLst>
              </a:rPr>
              <a:t>in France, Latin America, and the United States </a:t>
            </a:r>
          </a:p>
          <a:p>
            <a:endParaRPr lang="en-US" dirty="0" smtClean="0"/>
          </a:p>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2986" y="148134"/>
            <a:ext cx="1516648" cy="1808723"/>
          </a:xfrm>
          <a:prstGeom prst="rect">
            <a:avLst/>
          </a:prstGeom>
        </p:spPr>
      </p:pic>
    </p:spTree>
    <p:extLst>
      <p:ext uri="{BB962C8B-B14F-4D97-AF65-F5344CB8AC3E}">
        <p14:creationId xmlns:p14="http://schemas.microsoft.com/office/powerpoint/2010/main" val="660787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288" y="1027906"/>
            <a:ext cx="11202804" cy="4628311"/>
          </a:xfrm>
        </p:spPr>
      </p:pic>
    </p:spTree>
    <p:extLst>
      <p:ext uri="{BB962C8B-B14F-4D97-AF65-F5344CB8AC3E}">
        <p14:creationId xmlns:p14="http://schemas.microsoft.com/office/powerpoint/2010/main" val="271391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385" y="365125"/>
            <a:ext cx="11714436" cy="5970359"/>
          </a:xfrm>
        </p:spPr>
      </p:pic>
    </p:spTree>
    <p:extLst>
      <p:ext uri="{BB962C8B-B14F-4D97-AF65-F5344CB8AC3E}">
        <p14:creationId xmlns:p14="http://schemas.microsoft.com/office/powerpoint/2010/main" val="3431224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BB21AD-0690-47F7-B03F-21C935D373D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3CDE5-C1D8-4EDD-870F-A498BAFA520F}" type="slidenum">
              <a:rPr kumimoji="0" lang="en-US" sz="900" b="0" i="0" u="none" strike="noStrike" kern="1200" cap="none" spc="0" normalizeH="0" baseline="0" noProof="0" smtClean="0">
                <a:ln>
                  <a:noFill/>
                </a:ln>
                <a:solidFill>
                  <a:srgbClr val="CE7242"/>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CE7242"/>
              </a:solidFill>
              <a:effectLst/>
              <a:uLnTx/>
              <a:uFillTx/>
              <a:latin typeface="Gill Sans MT" panose="020B0502020104020203"/>
              <a:ea typeface="+mn-ea"/>
              <a:cs typeface="+mn-cs"/>
            </a:endParaRPr>
          </a:p>
        </p:txBody>
      </p:sp>
      <p:sp>
        <p:nvSpPr>
          <p:cNvPr id="4" name="Title 3">
            <a:extLst>
              <a:ext uri="{FF2B5EF4-FFF2-40B4-BE49-F238E27FC236}">
                <a16:creationId xmlns:a16="http://schemas.microsoft.com/office/drawing/2014/main" id="{A5308F76-D145-4F77-B851-6F9316919FE3}"/>
              </a:ext>
            </a:extLst>
          </p:cNvPr>
          <p:cNvSpPr>
            <a:spLocks noGrp="1"/>
          </p:cNvSpPr>
          <p:nvPr>
            <p:ph type="title"/>
          </p:nvPr>
        </p:nvSpPr>
        <p:spPr/>
        <p:txBody>
          <a:bodyPr/>
          <a:lstStyle/>
          <a:p>
            <a:r>
              <a:rPr lang="en-US" dirty="0"/>
              <a:t>Brief Overview </a:t>
            </a:r>
          </a:p>
        </p:txBody>
      </p:sp>
      <p:sp>
        <p:nvSpPr>
          <p:cNvPr id="5" name="Text Placeholder 4">
            <a:extLst>
              <a:ext uri="{FF2B5EF4-FFF2-40B4-BE49-F238E27FC236}">
                <a16:creationId xmlns:a16="http://schemas.microsoft.com/office/drawing/2014/main" id="{B1B190E9-E37E-4687-B6D6-995C393C719F}"/>
              </a:ext>
            </a:extLst>
          </p:cNvPr>
          <p:cNvSpPr>
            <a:spLocks noGrp="1"/>
          </p:cNvSpPr>
          <p:nvPr>
            <p:ph type="body" idx="1"/>
          </p:nvPr>
        </p:nvSpPr>
        <p:spPr>
          <a:xfrm>
            <a:off x="581192" y="2250892"/>
            <a:ext cx="5514807" cy="536005"/>
          </a:xfrm>
        </p:spPr>
        <p:txBody>
          <a:bodyPr/>
          <a:lstStyle/>
          <a:p>
            <a:r>
              <a:rPr lang="en-US" sz="2000" dirty="0"/>
              <a:t>New York Social Studies Framework Connection  </a:t>
            </a:r>
          </a:p>
        </p:txBody>
      </p:sp>
      <p:sp>
        <p:nvSpPr>
          <p:cNvPr id="6" name="Content Placeholder 5">
            <a:extLst>
              <a:ext uri="{FF2B5EF4-FFF2-40B4-BE49-F238E27FC236}">
                <a16:creationId xmlns:a16="http://schemas.microsoft.com/office/drawing/2014/main" id="{ABCED47E-6DE9-4259-834B-51F1686D330A}"/>
              </a:ext>
            </a:extLst>
          </p:cNvPr>
          <p:cNvSpPr>
            <a:spLocks noGrp="1"/>
          </p:cNvSpPr>
          <p:nvPr>
            <p:ph sz="half" idx="2"/>
          </p:nvPr>
        </p:nvSpPr>
        <p:spPr/>
        <p:txBody>
          <a:bodyPr>
            <a:normAutofit fontScale="85000" lnSpcReduction="20000"/>
          </a:bodyPr>
          <a:lstStyle/>
          <a:p>
            <a:r>
              <a:rPr lang="en-US" dirty="0" smtClean="0"/>
              <a:t>9.9 ANSFORMATION </a:t>
            </a:r>
            <a:r>
              <a:rPr lang="en-US" dirty="0"/>
              <a:t>OF WESTERN EUROPE AND RUSSIA: Western Europe and Russia transformed politically, economically, and culturally ca. 1400–1750. This transformation included state building, conflicts, shifts in power and authority, and new ways of understanding their world. (Standards: 2, 3, 5; Themes: ID, MOV, TCC, GOV, CIV, TECH, EXCH)9.9a </a:t>
            </a:r>
            <a:endParaRPr lang="en-US" dirty="0" smtClean="0"/>
          </a:p>
          <a:p>
            <a:r>
              <a:rPr lang="en-US" dirty="0" smtClean="0"/>
              <a:t>10.2</a:t>
            </a:r>
            <a:r>
              <a:rPr lang="en-US" dirty="0"/>
              <a:t>: ENLIGHTENMENT, REVOLUTION, AND NATIONALISM: The Enlightenment called into question traditional beliefs and inspired widespread political, economic, and social change. This intellectual movement was used to challenge political authorities in Europe and colonial rule in the Americas. These ideals inspired political and social movements.(Standards: 2, 3, 5; Themes: MOV, TCC, GEO, SOC, GOV, </a:t>
            </a:r>
            <a:r>
              <a:rPr lang="en-US" dirty="0" smtClean="0"/>
              <a:t>CIV)</a:t>
            </a:r>
            <a:endParaRPr lang="en-US" dirty="0"/>
          </a:p>
        </p:txBody>
      </p:sp>
      <p:sp>
        <p:nvSpPr>
          <p:cNvPr id="7" name="Text Placeholder 6">
            <a:extLst>
              <a:ext uri="{FF2B5EF4-FFF2-40B4-BE49-F238E27FC236}">
                <a16:creationId xmlns:a16="http://schemas.microsoft.com/office/drawing/2014/main" id="{A0E530DF-05F8-42C7-94B3-72485D578456}"/>
              </a:ext>
            </a:extLst>
          </p:cNvPr>
          <p:cNvSpPr>
            <a:spLocks noGrp="1"/>
          </p:cNvSpPr>
          <p:nvPr>
            <p:ph type="body" sz="quarter" idx="3"/>
          </p:nvPr>
        </p:nvSpPr>
        <p:spPr>
          <a:xfrm>
            <a:off x="6217709" y="2250892"/>
            <a:ext cx="5393100" cy="553373"/>
          </a:xfrm>
        </p:spPr>
        <p:txBody>
          <a:bodyPr/>
          <a:lstStyle/>
          <a:p>
            <a:r>
              <a:rPr lang="en-US" dirty="0"/>
              <a:t>Key Social Studies Terms to Look for: </a:t>
            </a:r>
          </a:p>
        </p:txBody>
      </p:sp>
      <p:sp>
        <p:nvSpPr>
          <p:cNvPr id="8" name="Content Placeholder 7">
            <a:extLst>
              <a:ext uri="{FF2B5EF4-FFF2-40B4-BE49-F238E27FC236}">
                <a16:creationId xmlns:a16="http://schemas.microsoft.com/office/drawing/2014/main" id="{E0D6FE0F-15FE-4393-855D-EA9B5E4EB46E}"/>
              </a:ext>
            </a:extLst>
          </p:cNvPr>
          <p:cNvSpPr>
            <a:spLocks noGrp="1"/>
          </p:cNvSpPr>
          <p:nvPr>
            <p:ph sz="quarter" idx="4"/>
          </p:nvPr>
        </p:nvSpPr>
        <p:spPr/>
        <p:txBody>
          <a:bodyPr/>
          <a:lstStyle/>
          <a:p>
            <a:r>
              <a:rPr lang="en-US" dirty="0" smtClean="0"/>
              <a:t>Scientific Revolution</a:t>
            </a:r>
          </a:p>
          <a:p>
            <a:r>
              <a:rPr lang="en-US" dirty="0" smtClean="0"/>
              <a:t>Enlightenment</a:t>
            </a:r>
          </a:p>
          <a:p>
            <a:r>
              <a:rPr lang="en-US" dirty="0" smtClean="0"/>
              <a:t>Natural rights</a:t>
            </a:r>
          </a:p>
          <a:p>
            <a:r>
              <a:rPr lang="en-US" dirty="0" smtClean="0"/>
              <a:t>Enlightened despot</a:t>
            </a:r>
          </a:p>
          <a:p>
            <a:r>
              <a:rPr lang="en-US" dirty="0" smtClean="0"/>
              <a:t>Separation of powers</a:t>
            </a:r>
          </a:p>
          <a:p>
            <a:r>
              <a:rPr lang="en-US" dirty="0" smtClean="0"/>
              <a:t>Checks and balances</a:t>
            </a:r>
          </a:p>
          <a:p>
            <a:endParaRPr lang="en-US" dirty="0" smtClean="0"/>
          </a:p>
          <a:p>
            <a:endParaRPr lang="en-US" dirty="0"/>
          </a:p>
        </p:txBody>
      </p:sp>
    </p:spTree>
    <p:extLst>
      <p:ext uri="{BB962C8B-B14F-4D97-AF65-F5344CB8AC3E}">
        <p14:creationId xmlns:p14="http://schemas.microsoft.com/office/powerpoint/2010/main" val="162266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Harrington" panose="04040505050A02020702" pitchFamily="82" charset="0"/>
                <a:cs typeface="Arial" panose="020B0604020202020204" pitchFamily="34" charset="0"/>
              </a:rPr>
              <a:t>Scientific Revolution (1500s-1600s) </a:t>
            </a:r>
            <a:endParaRPr lang="en-US" dirty="0">
              <a:latin typeface="Harrington" panose="04040505050A02020702" pitchFamily="82" charset="0"/>
            </a:endParaRPr>
          </a:p>
        </p:txBody>
      </p:sp>
      <p:sp>
        <p:nvSpPr>
          <p:cNvPr id="3" name="Content Placeholder 2"/>
          <p:cNvSpPr>
            <a:spLocks noGrp="1"/>
          </p:cNvSpPr>
          <p:nvPr>
            <p:ph sz="half" idx="1"/>
          </p:nvPr>
        </p:nvSpPr>
        <p:spPr/>
        <p:txBody>
          <a:bodyPr/>
          <a:lstStyle/>
          <a:p>
            <a:r>
              <a:rPr lang="en-US" b="1" u="sng" dirty="0" smtClean="0"/>
              <a:t>Scientific </a:t>
            </a:r>
            <a:r>
              <a:rPr lang="en-US" b="1" u="sng" dirty="0"/>
              <a:t>Revolution </a:t>
            </a:r>
            <a:r>
              <a:rPr lang="en-US" dirty="0" smtClean="0"/>
              <a:t>- sudden </a:t>
            </a:r>
            <a:r>
              <a:rPr lang="en-US" dirty="0"/>
              <a:t>and dramatic change in how people viewed the world</a:t>
            </a:r>
          </a:p>
          <a:p>
            <a:r>
              <a:rPr lang="en-US" dirty="0"/>
              <a:t>During the Scientific Revolution, science and reason (logic) were used to explain how the world worked.  People no longer turned only to the Bible and the Catholic Church for answers</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172200" y="1690688"/>
            <a:ext cx="5640800" cy="4273333"/>
          </a:xfrm>
          <a:prstGeom prst="rect">
            <a:avLst/>
          </a:prstGeom>
        </p:spPr>
      </p:pic>
    </p:spTree>
    <p:extLst>
      <p:ext uri="{BB962C8B-B14F-4D97-AF65-F5344CB8AC3E}">
        <p14:creationId xmlns:p14="http://schemas.microsoft.com/office/powerpoint/2010/main" val="1987314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2468"/>
          </a:xfrm>
        </p:spPr>
        <p:txBody>
          <a:bodyPr/>
          <a:lstStyle/>
          <a:p>
            <a:r>
              <a:rPr lang="en-US" b="1" u="sng" dirty="0" smtClean="0">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Scientific Revolution- Key People</a:t>
            </a:r>
            <a:endParaRPr lang="en-US" dirty="0">
              <a:effectLst>
                <a:outerShdw blurRad="38100" dist="38100" dir="2700000" algn="tl">
                  <a:srgbClr val="000000">
                    <a:alpha val="43137"/>
                  </a:srgbClr>
                </a:outerShdw>
              </a:effectLst>
              <a:latin typeface="Harrington" panose="04040505050A02020702" pitchFamily="82" charset="0"/>
            </a:endParaRPr>
          </a:p>
        </p:txBody>
      </p:sp>
      <p:sp>
        <p:nvSpPr>
          <p:cNvPr id="5" name="Content Placeholder 4"/>
          <p:cNvSpPr>
            <a:spLocks noGrp="1"/>
          </p:cNvSpPr>
          <p:nvPr>
            <p:ph idx="1"/>
          </p:nvPr>
        </p:nvSpPr>
        <p:spPr>
          <a:xfrm>
            <a:off x="381000" y="1538242"/>
            <a:ext cx="8135983" cy="4588237"/>
          </a:xfrm>
        </p:spPr>
        <p:txBody>
          <a:bodyPr>
            <a:normAutofit fontScale="92500" lnSpcReduction="10000"/>
          </a:bodyPr>
          <a:lstStyle/>
          <a:p>
            <a:r>
              <a:rPr lang="en-US" sz="3600" b="1" i="1" dirty="0" smtClean="0">
                <a:latin typeface="Century Schoolbook" panose="02040604050505020304" pitchFamily="18" charset="0"/>
              </a:rPr>
              <a:t>Copernicus</a:t>
            </a:r>
          </a:p>
          <a:p>
            <a:pPr lvl="1"/>
            <a:r>
              <a:rPr lang="en-US" sz="3200" dirty="0" smtClean="0"/>
              <a:t>Astronomer who developed the </a:t>
            </a:r>
            <a:r>
              <a:rPr lang="en-US" sz="3200" u="sng" dirty="0" smtClean="0"/>
              <a:t>Heliocentric Theory</a:t>
            </a:r>
          </a:p>
          <a:p>
            <a:pPr lvl="2"/>
            <a:r>
              <a:rPr lang="en-US" sz="2800" dirty="0" smtClean="0"/>
              <a:t>The idea that the planets revolve around the sun</a:t>
            </a:r>
          </a:p>
          <a:p>
            <a:r>
              <a:rPr lang="en-US" sz="3600" b="1" i="1" dirty="0" smtClean="0">
                <a:latin typeface="Century Schoolbook" panose="02040604050505020304" pitchFamily="18" charset="0"/>
              </a:rPr>
              <a:t>Galileo Galilei</a:t>
            </a:r>
          </a:p>
          <a:p>
            <a:pPr lvl="1"/>
            <a:r>
              <a:rPr lang="en-US" sz="3200" dirty="0" smtClean="0"/>
              <a:t>Astronomer who proved that Copernicus was correct</a:t>
            </a:r>
          </a:p>
          <a:p>
            <a:pPr lvl="1"/>
            <a:r>
              <a:rPr lang="en-US" sz="3200" dirty="0" smtClean="0"/>
              <a:t>He was put on trial by the Catholic Church because his ideas contradicted (went against) its teachings</a:t>
            </a:r>
          </a:p>
          <a:p>
            <a:endParaRPr lang="en-US" dirty="0"/>
          </a:p>
        </p:txBody>
      </p:sp>
      <p:pic>
        <p:nvPicPr>
          <p:cNvPr id="6" name="Picture 5"/>
          <p:cNvPicPr>
            <a:picLocks noChangeAspect="1"/>
          </p:cNvPicPr>
          <p:nvPr/>
        </p:nvPicPr>
        <p:blipFill>
          <a:blip r:embed="rId2"/>
          <a:stretch>
            <a:fillRect/>
          </a:stretch>
        </p:blipFill>
        <p:spPr>
          <a:xfrm>
            <a:off x="8686799" y="1407593"/>
            <a:ext cx="3153087" cy="2743531"/>
          </a:xfrm>
          <a:prstGeom prst="rect">
            <a:avLst/>
          </a:prstGeom>
        </p:spPr>
      </p:pic>
      <p:pic>
        <p:nvPicPr>
          <p:cNvPr id="7" name="Picture 6"/>
          <p:cNvPicPr>
            <a:picLocks noChangeAspect="1"/>
          </p:cNvPicPr>
          <p:nvPr/>
        </p:nvPicPr>
        <p:blipFill>
          <a:blip r:embed="rId3"/>
          <a:stretch>
            <a:fillRect/>
          </a:stretch>
        </p:blipFill>
        <p:spPr>
          <a:xfrm>
            <a:off x="8831122" y="4286060"/>
            <a:ext cx="3360878" cy="2571939"/>
          </a:xfrm>
          <a:prstGeom prst="rect">
            <a:avLst/>
          </a:prstGeom>
        </p:spPr>
      </p:pic>
    </p:spTree>
    <p:extLst>
      <p:ext uri="{BB962C8B-B14F-4D97-AF65-F5344CB8AC3E}">
        <p14:creationId xmlns:p14="http://schemas.microsoft.com/office/powerpoint/2010/main" val="109158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5035"/>
          </a:xfrm>
        </p:spPr>
        <p:txBody>
          <a:bodyPr/>
          <a:lstStyle/>
          <a:p>
            <a:r>
              <a:rPr lang="en-US" b="1" u="sng" dirty="0" smtClean="0">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Scientific Revolution- Key People</a:t>
            </a:r>
            <a:endParaRPr lang="en-US" b="1" dirty="0">
              <a:effectLst>
                <a:outerShdw blurRad="38100" dist="38100" dir="2700000" algn="tl">
                  <a:srgbClr val="000000">
                    <a:alpha val="43137"/>
                  </a:srgbClr>
                </a:outerShdw>
              </a:effectLst>
              <a:latin typeface="Harrington" panose="04040505050A02020702" pitchFamily="82" charset="0"/>
            </a:endParaRPr>
          </a:p>
        </p:txBody>
      </p:sp>
      <p:sp>
        <p:nvSpPr>
          <p:cNvPr id="3" name="Content Placeholder 2"/>
          <p:cNvSpPr>
            <a:spLocks noGrp="1"/>
          </p:cNvSpPr>
          <p:nvPr>
            <p:ph idx="1"/>
          </p:nvPr>
        </p:nvSpPr>
        <p:spPr>
          <a:xfrm>
            <a:off x="838200" y="1280160"/>
            <a:ext cx="7535091" cy="5225143"/>
          </a:xfrm>
        </p:spPr>
        <p:txBody>
          <a:bodyPr>
            <a:normAutofit fontScale="92500" lnSpcReduction="20000"/>
          </a:bodyPr>
          <a:lstStyle/>
          <a:p>
            <a:r>
              <a:rPr lang="en-US" sz="3300" b="1" i="1" dirty="0" smtClean="0">
                <a:latin typeface="Century Schoolbook" panose="02040604050505020304" pitchFamily="18" charset="0"/>
                <a:cs typeface="Arial" panose="020B0604020202020204" pitchFamily="34" charset="0"/>
              </a:rPr>
              <a:t>Sir Isaac Newton</a:t>
            </a:r>
          </a:p>
          <a:p>
            <a:pPr lvl="1"/>
            <a:r>
              <a:rPr lang="en-US" sz="2800" dirty="0" smtClean="0">
                <a:latin typeface="Arial" panose="020B0604020202020204" pitchFamily="34" charset="0"/>
                <a:cs typeface="Arial" panose="020B0604020202020204" pitchFamily="34" charset="0"/>
              </a:rPr>
              <a:t>Mathematician and astronomer who developed calculus and the theory of gravity</a:t>
            </a:r>
          </a:p>
          <a:p>
            <a:endParaRPr lang="en-US" sz="3300" b="1" i="1" dirty="0" smtClean="0">
              <a:latin typeface="Century Schoolbook" panose="02040604050505020304" pitchFamily="18" charset="0"/>
              <a:cs typeface="Arial" panose="020B0604020202020204" pitchFamily="34" charset="0"/>
            </a:endParaRPr>
          </a:p>
          <a:p>
            <a:endParaRPr lang="en-US" sz="3300" b="1" i="1" dirty="0">
              <a:latin typeface="Century Schoolbook" panose="02040604050505020304" pitchFamily="18" charset="0"/>
              <a:cs typeface="Arial" panose="020B0604020202020204" pitchFamily="34" charset="0"/>
            </a:endParaRPr>
          </a:p>
          <a:p>
            <a:endParaRPr lang="en-US" sz="3300" b="1" i="1" dirty="0" smtClean="0">
              <a:latin typeface="Century Schoolbook" panose="02040604050505020304" pitchFamily="18" charset="0"/>
              <a:cs typeface="Arial" panose="020B0604020202020204" pitchFamily="34" charset="0"/>
            </a:endParaRPr>
          </a:p>
          <a:p>
            <a:endParaRPr lang="en-US" sz="3300" b="1" i="1" dirty="0">
              <a:latin typeface="Century Schoolbook" panose="02040604050505020304" pitchFamily="18" charset="0"/>
              <a:cs typeface="Arial" panose="020B0604020202020204" pitchFamily="34" charset="0"/>
            </a:endParaRPr>
          </a:p>
          <a:p>
            <a:pPr marL="0" indent="0">
              <a:buNone/>
            </a:pPr>
            <a:endParaRPr lang="en-US" sz="3300" b="1" i="1" dirty="0" smtClean="0">
              <a:latin typeface="Century Schoolbook" panose="02040604050505020304" pitchFamily="18" charset="0"/>
              <a:cs typeface="Arial" panose="020B0604020202020204" pitchFamily="34" charset="0"/>
            </a:endParaRPr>
          </a:p>
          <a:p>
            <a:r>
              <a:rPr lang="en-US" sz="3300" b="1" i="1" dirty="0" smtClean="0">
                <a:latin typeface="Century Schoolbook" panose="02040604050505020304" pitchFamily="18" charset="0"/>
                <a:cs typeface="Arial" panose="020B0604020202020204" pitchFamily="34" charset="0"/>
              </a:rPr>
              <a:t>Descartes</a:t>
            </a:r>
          </a:p>
          <a:p>
            <a:pPr lvl="1"/>
            <a:r>
              <a:rPr lang="en-US" sz="2800" dirty="0" smtClean="0">
                <a:latin typeface="Arial" panose="020B0604020202020204" pitchFamily="34" charset="0"/>
                <a:cs typeface="Arial" panose="020B0604020202020204" pitchFamily="34" charset="0"/>
              </a:rPr>
              <a:t>Mathematician, scientist, and philosopher</a:t>
            </a:r>
          </a:p>
          <a:p>
            <a:pPr lvl="1"/>
            <a:r>
              <a:rPr lang="en-US" sz="2800" dirty="0" smtClean="0">
                <a:latin typeface="Arial" panose="020B0604020202020204" pitchFamily="34" charset="0"/>
                <a:cs typeface="Arial" panose="020B0604020202020204" pitchFamily="34" charset="0"/>
              </a:rPr>
              <a:t>Created </a:t>
            </a:r>
            <a:r>
              <a:rPr lang="en-US" sz="2800" u="sng" dirty="0" smtClean="0">
                <a:latin typeface="Arial" panose="020B0604020202020204" pitchFamily="34" charset="0"/>
                <a:cs typeface="Arial" panose="020B0604020202020204" pitchFamily="34" charset="0"/>
              </a:rPr>
              <a:t>rationalism</a:t>
            </a:r>
            <a:r>
              <a:rPr lang="en-US" sz="2800" dirty="0" smtClean="0">
                <a:latin typeface="Arial" panose="020B0604020202020204" pitchFamily="34" charset="0"/>
                <a:cs typeface="Arial" panose="020B0604020202020204" pitchFamily="34" charset="0"/>
              </a:rPr>
              <a:t> (reason)</a:t>
            </a:r>
          </a:p>
          <a:p>
            <a:pPr lvl="2"/>
            <a:r>
              <a:rPr lang="en-US" sz="2400" dirty="0" smtClean="0">
                <a:latin typeface="Arial" panose="020B0604020202020204" pitchFamily="34" charset="0"/>
                <a:cs typeface="Arial" panose="020B0604020202020204" pitchFamily="34" charset="0"/>
              </a:rPr>
              <a:t>The philosophy of questioning everything about the world around them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9051" y="1280160"/>
            <a:ext cx="2540725" cy="1913484"/>
          </a:xfrm>
          <a:prstGeom prst="rect">
            <a:avLst/>
          </a:prstGeom>
        </p:spPr>
      </p:pic>
      <p:pic>
        <p:nvPicPr>
          <p:cNvPr id="5" name="Picture 4" descr="http://inteligenciasexual.com/wp-content/uploads/2015/05/kepl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325" y="2808837"/>
            <a:ext cx="3557453" cy="18048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09903" y="3198182"/>
            <a:ext cx="6566261" cy="1209049"/>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800" b="1" i="1" dirty="0">
                <a:solidFill>
                  <a:prstClr val="black"/>
                </a:solidFill>
                <a:latin typeface="Century Schoolbook" panose="02040604050505020304" pitchFamily="18" charset="0"/>
                <a:cs typeface="Arial" panose="020B0604020202020204" pitchFamily="34" charset="0"/>
              </a:rPr>
              <a:t>Johannes Kepler</a:t>
            </a:r>
          </a:p>
          <a:p>
            <a:pPr marL="685800" lvl="1" indent="-228600">
              <a:lnSpc>
                <a:spcPct val="90000"/>
              </a:lnSpc>
              <a:spcBef>
                <a:spcPts val="5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Astronomer who helped discover how planets move</a:t>
            </a:r>
          </a:p>
        </p:txBody>
      </p:sp>
      <p:pic>
        <p:nvPicPr>
          <p:cNvPr id="7" name="Picture 6"/>
          <p:cNvPicPr>
            <a:picLocks noChangeAspect="1"/>
          </p:cNvPicPr>
          <p:nvPr/>
        </p:nvPicPr>
        <p:blipFill>
          <a:blip r:embed="rId4"/>
          <a:stretch>
            <a:fillRect/>
          </a:stretch>
        </p:blipFill>
        <p:spPr>
          <a:xfrm>
            <a:off x="7893912" y="4705135"/>
            <a:ext cx="4231004" cy="1991061"/>
          </a:xfrm>
          <a:prstGeom prst="rect">
            <a:avLst/>
          </a:prstGeom>
        </p:spPr>
      </p:pic>
    </p:spTree>
    <p:extLst>
      <p:ext uri="{BB962C8B-B14F-4D97-AF65-F5344CB8AC3E}">
        <p14:creationId xmlns:p14="http://schemas.microsoft.com/office/powerpoint/2010/main" val="1472813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296860" y="3618031"/>
            <a:ext cx="1585880" cy="203441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3222" y="133350"/>
            <a:ext cx="2620872" cy="2544536"/>
          </a:xfrm>
          <a:prstGeom prst="rect">
            <a:avLst/>
          </a:prstGeom>
        </p:spPr>
      </p:pic>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latin typeface="Harrington" panose="04040505050A02020702" pitchFamily="82" charset="0"/>
                <a:cs typeface="Arial" panose="020B0604020202020204" pitchFamily="34" charset="0"/>
              </a:rPr>
              <a:t>Results of the Scientific Revolution </a:t>
            </a:r>
            <a:endParaRPr lang="en-US" dirty="0"/>
          </a:p>
        </p:txBody>
      </p:sp>
      <p:sp>
        <p:nvSpPr>
          <p:cNvPr id="3" name="Content Placeholder 2"/>
          <p:cNvSpPr>
            <a:spLocks noGrp="1"/>
          </p:cNvSpPr>
          <p:nvPr>
            <p:ph idx="1"/>
          </p:nvPr>
        </p:nvSpPr>
        <p:spPr>
          <a:xfrm>
            <a:off x="838200" y="1825625"/>
            <a:ext cx="10513423" cy="4351338"/>
          </a:xfrm>
        </p:spPr>
        <p:txBody>
          <a:bodyPr/>
          <a:lstStyle/>
          <a:p>
            <a:r>
              <a:rPr lang="en-US" dirty="0"/>
              <a:t>It resulted in the spread of new ideas throughout Europe </a:t>
            </a:r>
            <a:endParaRPr lang="en-US" dirty="0" smtClean="0"/>
          </a:p>
          <a:p>
            <a:pPr marL="0" indent="0">
              <a:buNone/>
            </a:pPr>
            <a:r>
              <a:rPr lang="en-US" dirty="0" smtClean="0"/>
              <a:t>= </a:t>
            </a:r>
            <a:r>
              <a:rPr lang="en-US" b="1" i="1" u="sng" dirty="0"/>
              <a:t>cultural </a:t>
            </a:r>
            <a:r>
              <a:rPr lang="en-US" b="1" i="1" u="sng" dirty="0" smtClean="0"/>
              <a:t>diffusion</a:t>
            </a:r>
            <a:endParaRPr lang="en-US" dirty="0" smtClean="0"/>
          </a:p>
          <a:p>
            <a:r>
              <a:rPr lang="en-US" dirty="0" smtClean="0"/>
              <a:t>It </a:t>
            </a:r>
            <a:r>
              <a:rPr lang="en-US" dirty="0"/>
              <a:t>challenged the traditional authority (power) of the Catholic Church since European scientists proved that many Church teachings were incorrect. </a:t>
            </a:r>
          </a:p>
          <a:p>
            <a:pPr marL="0" indent="0">
              <a:buNone/>
            </a:pPr>
            <a:endParaRPr lang="en-US" dirty="0"/>
          </a:p>
        </p:txBody>
      </p:sp>
      <p:sp>
        <p:nvSpPr>
          <p:cNvPr id="4" name="Rectangle 3"/>
          <p:cNvSpPr/>
          <p:nvPr/>
        </p:nvSpPr>
        <p:spPr>
          <a:xfrm>
            <a:off x="343597" y="5429683"/>
            <a:ext cx="6044540"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Scientific Revolution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ight Arrow 4"/>
          <p:cNvSpPr/>
          <p:nvPr/>
        </p:nvSpPr>
        <p:spPr>
          <a:xfrm>
            <a:off x="6386734" y="5719911"/>
            <a:ext cx="574366" cy="496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58996" y="5429683"/>
            <a:ext cx="4396909"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Enlightenment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quot;No&quot; Symbol 7"/>
          <p:cNvSpPr/>
          <p:nvPr/>
        </p:nvSpPr>
        <p:spPr>
          <a:xfrm>
            <a:off x="5428570" y="3778816"/>
            <a:ext cx="1322460" cy="1307768"/>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329024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928" y="0"/>
            <a:ext cx="10865576" cy="7112013"/>
          </a:xfrm>
          <a:prstGeom prst="rect">
            <a:avLst/>
          </a:prstGeom>
        </p:spPr>
      </p:pic>
      <p:sp>
        <p:nvSpPr>
          <p:cNvPr id="2" name="Title 1"/>
          <p:cNvSpPr>
            <a:spLocks noGrp="1"/>
          </p:cNvSpPr>
          <p:nvPr>
            <p:ph type="title"/>
          </p:nvPr>
        </p:nvSpPr>
        <p:spPr/>
        <p:txBody>
          <a:bodyPr/>
          <a:lstStyle/>
          <a:p>
            <a:r>
              <a:rPr lang="en-US" b="1" u="sng" dirty="0" smtClean="0">
                <a:solidFill>
                  <a:schemeClr val="bg1"/>
                </a:solidFill>
                <a:latin typeface="Lucida Calligraphy" panose="03010101010101010101" pitchFamily="66" charset="0"/>
                <a:cs typeface="Arial" panose="020B0604020202020204" pitchFamily="34" charset="0"/>
              </a:rPr>
              <a:t>The Enlightenment (1700s)</a:t>
            </a:r>
            <a:endParaRPr lang="en-US" dirty="0">
              <a:solidFill>
                <a:schemeClr val="bg1"/>
              </a:solidFill>
              <a:latin typeface="Lucida Calligraphy" panose="03010101010101010101" pitchFamily="66" charset="0"/>
            </a:endParaRPr>
          </a:p>
        </p:txBody>
      </p:sp>
      <p:sp>
        <p:nvSpPr>
          <p:cNvPr id="3" name="Content Placeholder 2"/>
          <p:cNvSpPr>
            <a:spLocks noGrp="1"/>
          </p:cNvSpPr>
          <p:nvPr>
            <p:ph idx="1"/>
          </p:nvPr>
        </p:nvSpPr>
        <p:spPr/>
        <p:txBody>
          <a:bodyPr/>
          <a:lstStyle/>
          <a:p>
            <a:r>
              <a:rPr lang="en-US" dirty="0">
                <a:solidFill>
                  <a:schemeClr val="bg1"/>
                </a:solidFill>
              </a:rPr>
              <a:t>The </a:t>
            </a:r>
            <a:r>
              <a:rPr lang="en-US" b="1" u="sng" dirty="0">
                <a:solidFill>
                  <a:schemeClr val="bg1"/>
                </a:solidFill>
              </a:rPr>
              <a:t>Enlightenment</a:t>
            </a:r>
            <a:r>
              <a:rPr lang="en-US" dirty="0">
                <a:solidFill>
                  <a:schemeClr val="bg1"/>
                </a:solidFill>
              </a:rPr>
              <a:t> was the period in European history when reason (logic) was used to understand and improve society.  In fact, the Enlightenment is often called </a:t>
            </a:r>
            <a:r>
              <a:rPr lang="en-US" b="1" dirty="0">
                <a:solidFill>
                  <a:schemeClr val="bg1"/>
                </a:solidFill>
              </a:rPr>
              <a:t>“The Age of Reason</a:t>
            </a:r>
            <a:r>
              <a:rPr lang="en-US" b="1" dirty="0" smtClean="0">
                <a:solidFill>
                  <a:schemeClr val="bg1"/>
                </a:solidFill>
              </a:rPr>
              <a:t>.”</a:t>
            </a:r>
          </a:p>
          <a:p>
            <a:pPr marL="0" indent="0">
              <a:buNone/>
            </a:pPr>
            <a:endParaRPr lang="en-US" b="1" dirty="0"/>
          </a:p>
        </p:txBody>
      </p:sp>
      <p:sp>
        <p:nvSpPr>
          <p:cNvPr id="4" name="AutoShape 2" descr="https://upload.wikimedia.org/wikipedia/commons/thumb/5/5d/ANICET-CHARLES-GABRIEL_LEMONNIER_A_READING_OF_VOLTAIRE.jpg/385px-ANICET-CHARLES-GABRIEL_LEMONNIER_A_READING_OF_VOLTAIR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78677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Lucida Calligraphy" panose="03010101010101010101" pitchFamily="66" charset="0"/>
                <a:cs typeface="Arial" panose="020B0604020202020204" pitchFamily="34" charset="0"/>
              </a:rPr>
              <a:t>Key Ideas of The Enlightenment </a:t>
            </a:r>
            <a:endParaRPr lang="en-US" dirty="0"/>
          </a:p>
        </p:txBody>
      </p:sp>
      <p:sp>
        <p:nvSpPr>
          <p:cNvPr id="3" name="Content Placeholder 2"/>
          <p:cNvSpPr>
            <a:spLocks noGrp="1"/>
          </p:cNvSpPr>
          <p:nvPr>
            <p:ph idx="1"/>
          </p:nvPr>
        </p:nvSpPr>
        <p:spPr>
          <a:xfrm>
            <a:off x="459377" y="1466539"/>
            <a:ext cx="8044543" cy="3866606"/>
          </a:xfrm>
        </p:spPr>
        <p:txBody>
          <a:bodyPr/>
          <a:lstStyle/>
          <a:p>
            <a:r>
              <a:rPr lang="en-US" sz="3200" dirty="0" smtClean="0"/>
              <a:t>Enlightenment philosophers believed that society could be improved by using </a:t>
            </a:r>
            <a:r>
              <a:rPr lang="en-US" sz="3200" b="1" u="sng" dirty="0" smtClean="0"/>
              <a:t>reason</a:t>
            </a:r>
            <a:r>
              <a:rPr lang="en-US" sz="3200" dirty="0" smtClean="0"/>
              <a:t> (logic) and </a:t>
            </a:r>
            <a:r>
              <a:rPr lang="en-US" sz="3200" b="1" u="sng" dirty="0" smtClean="0"/>
              <a:t>natural law </a:t>
            </a:r>
            <a:r>
              <a:rPr lang="en-US" sz="3200" dirty="0" smtClean="0"/>
              <a:t>(universal rules that are always true). </a:t>
            </a:r>
          </a:p>
          <a:p>
            <a:r>
              <a:rPr lang="en-US" sz="3200" dirty="0" smtClean="0"/>
              <a:t>Enlightenment philosophers believed that governments receive their authority (power) from the people (</a:t>
            </a:r>
            <a:r>
              <a:rPr lang="en-US" sz="3200" u="sng" dirty="0" smtClean="0"/>
              <a:t>NOT from God</a:t>
            </a:r>
            <a:r>
              <a:rPr lang="en-US" sz="3200" dirty="0" smtClean="0"/>
              <a:t>). </a:t>
            </a:r>
          </a:p>
          <a:p>
            <a:pPr lvl="1"/>
            <a:r>
              <a:rPr lang="en-US" sz="2800" dirty="0" smtClean="0"/>
              <a:t>Think voting and </a:t>
            </a:r>
            <a:r>
              <a:rPr lang="en-US" sz="2800" u="sng" dirty="0" smtClean="0"/>
              <a:t>democracy</a:t>
            </a:r>
            <a:r>
              <a:rPr lang="en-US" sz="2800" dirty="0" smtClean="0"/>
              <a:t>!!</a:t>
            </a:r>
          </a:p>
          <a:p>
            <a:pPr marL="0" indent="0">
              <a:buNone/>
            </a:pPr>
            <a:endParaRPr lang="en-US" dirty="0"/>
          </a:p>
        </p:txBody>
      </p:sp>
      <p:sp>
        <p:nvSpPr>
          <p:cNvPr id="4" name="TextBox 3"/>
          <p:cNvSpPr txBox="1"/>
          <p:nvPr/>
        </p:nvSpPr>
        <p:spPr>
          <a:xfrm>
            <a:off x="1200692" y="5473337"/>
            <a:ext cx="4467499" cy="1077218"/>
          </a:xfrm>
          <a:prstGeom prst="rect">
            <a:avLst/>
          </a:prstGeom>
          <a:noFill/>
        </p:spPr>
        <p:txBody>
          <a:bodyPr wrap="square" rtlCol="0">
            <a:spAutoFit/>
          </a:bodyPr>
          <a:lstStyle/>
          <a:p>
            <a:r>
              <a:rPr lang="en-US" sz="3200" dirty="0"/>
              <a:t>The Scientific Revolution </a:t>
            </a:r>
            <a:endParaRPr lang="en-US" sz="3200" dirty="0" smtClean="0"/>
          </a:p>
          <a:p>
            <a:r>
              <a:rPr lang="en-US" sz="3200" dirty="0" smtClean="0"/>
              <a:t>and </a:t>
            </a:r>
            <a:r>
              <a:rPr lang="en-US" sz="3200" dirty="0"/>
              <a:t>the </a:t>
            </a:r>
            <a:r>
              <a:rPr lang="en-US" sz="3200" dirty="0" smtClean="0"/>
              <a:t>Enlightenment</a:t>
            </a:r>
            <a:endParaRPr lang="en-US" sz="3200" dirty="0"/>
          </a:p>
        </p:txBody>
      </p:sp>
      <p:sp>
        <p:nvSpPr>
          <p:cNvPr id="5" name="Right Arrow 4"/>
          <p:cNvSpPr/>
          <p:nvPr/>
        </p:nvSpPr>
        <p:spPr>
          <a:xfrm>
            <a:off x="5668191" y="5630092"/>
            <a:ext cx="928551" cy="7802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912428" y="5499463"/>
            <a:ext cx="4441372" cy="1354217"/>
          </a:xfrm>
          <a:prstGeom prst="rect">
            <a:avLst/>
          </a:prstGeom>
          <a:noFill/>
        </p:spPr>
        <p:txBody>
          <a:bodyPr wrap="square" rtlCol="0">
            <a:spAutoFit/>
          </a:bodyPr>
          <a:lstStyle/>
          <a:p>
            <a:r>
              <a:rPr lang="en-US" sz="3200" dirty="0" smtClean="0"/>
              <a:t>the spread of new ideas and the use of </a:t>
            </a:r>
            <a:r>
              <a:rPr lang="en-US" sz="3200" u="sng" dirty="0" smtClean="0"/>
              <a:t>reason</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5099" y="1857006"/>
            <a:ext cx="2741120" cy="2741120"/>
          </a:xfrm>
          <a:prstGeom prst="rect">
            <a:avLst/>
          </a:prstGeom>
        </p:spPr>
      </p:pic>
    </p:spTree>
    <p:extLst>
      <p:ext uri="{BB962C8B-B14F-4D97-AF65-F5344CB8AC3E}">
        <p14:creationId xmlns:p14="http://schemas.microsoft.com/office/powerpoint/2010/main" val="2341644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409" y="1590339"/>
            <a:ext cx="3369215" cy="1645921"/>
          </a:xfrm>
          <a:prstGeom prst="rect">
            <a:avLst/>
          </a:prstGeom>
        </p:spPr>
      </p:pic>
      <p:sp>
        <p:nvSpPr>
          <p:cNvPr id="2" name="Title 1"/>
          <p:cNvSpPr>
            <a:spLocks noGrp="1"/>
          </p:cNvSpPr>
          <p:nvPr>
            <p:ph type="title"/>
          </p:nvPr>
        </p:nvSpPr>
        <p:spPr>
          <a:xfrm>
            <a:off x="838200" y="-19086"/>
            <a:ext cx="10515600" cy="1325563"/>
          </a:xfrm>
        </p:spPr>
        <p:txBody>
          <a:bodyPr/>
          <a:lstStyle/>
          <a:p>
            <a:r>
              <a:rPr lang="en-US" b="1" u="sng" dirty="0" smtClean="0">
                <a:latin typeface="Lucida Calligraphy" panose="03010101010101010101" pitchFamily="66" charset="0"/>
                <a:cs typeface="Arial" panose="020B0604020202020204" pitchFamily="34" charset="0"/>
              </a:rPr>
              <a:t>Key People of The Enlightenment </a:t>
            </a:r>
            <a:endParaRPr lang="en-US" dirty="0"/>
          </a:p>
        </p:txBody>
      </p:sp>
      <p:sp>
        <p:nvSpPr>
          <p:cNvPr id="3" name="Content Placeholder 2"/>
          <p:cNvSpPr>
            <a:spLocks noGrp="1"/>
          </p:cNvSpPr>
          <p:nvPr>
            <p:ph idx="1"/>
          </p:nvPr>
        </p:nvSpPr>
        <p:spPr>
          <a:xfrm>
            <a:off x="2952206" y="1293222"/>
            <a:ext cx="9013371" cy="2690949"/>
          </a:xfrm>
        </p:spPr>
        <p:txBody>
          <a:bodyPr>
            <a:normAutofit/>
          </a:bodyPr>
          <a:lstStyle/>
          <a:p>
            <a:r>
              <a:rPr lang="en-US" sz="3200" b="1" i="1" dirty="0" smtClean="0">
                <a:latin typeface="Century Schoolbook" panose="02040604050505020304" pitchFamily="18" charset="0"/>
              </a:rPr>
              <a:t>John Locke</a:t>
            </a:r>
          </a:p>
          <a:p>
            <a:pPr lvl="1"/>
            <a:r>
              <a:rPr lang="en-US" sz="3200" dirty="0" smtClean="0"/>
              <a:t>All people have </a:t>
            </a:r>
            <a:r>
              <a:rPr lang="en-US" sz="3200" b="1" u="sng" dirty="0" smtClean="0"/>
              <a:t>natural rights </a:t>
            </a:r>
            <a:r>
              <a:rPr lang="en-US" sz="3200" dirty="0" smtClean="0"/>
              <a:t>= life, liberty and property</a:t>
            </a:r>
          </a:p>
          <a:p>
            <a:pPr lvl="1"/>
            <a:r>
              <a:rPr lang="en-US" sz="3200" dirty="0" smtClean="0"/>
              <a:t>People have the right to overthrow corrupt governments</a:t>
            </a:r>
          </a:p>
        </p:txBody>
      </p:sp>
      <p:sp>
        <p:nvSpPr>
          <p:cNvPr id="5" name="TextBox 4"/>
          <p:cNvSpPr txBox="1"/>
          <p:nvPr/>
        </p:nvSpPr>
        <p:spPr>
          <a:xfrm>
            <a:off x="587827" y="3700309"/>
            <a:ext cx="8543109" cy="3323987"/>
          </a:xfrm>
          <a:prstGeom prst="rect">
            <a:avLst/>
          </a:prstGeom>
          <a:noFill/>
        </p:spPr>
        <p:txBody>
          <a:bodyPr wrap="square" rtlCol="0">
            <a:spAutoFit/>
          </a:bodyPr>
          <a:lstStyle/>
          <a:p>
            <a:r>
              <a:rPr lang="en-US" sz="3200" b="1" i="1" dirty="0" smtClean="0">
                <a:latin typeface="Century Schoolbook" panose="02040604050505020304" pitchFamily="18" charset="0"/>
              </a:rPr>
              <a:t>Montesquieu</a:t>
            </a:r>
          </a:p>
          <a:p>
            <a:pPr marL="914400" lvl="1" indent="-457200">
              <a:buFont typeface="Arial" panose="020B0604020202020204" pitchFamily="34" charset="0"/>
              <a:buChar char="•"/>
            </a:pPr>
            <a:r>
              <a:rPr lang="en-US" sz="3200" dirty="0" smtClean="0"/>
              <a:t>Gov’t should be divided into 3 branches = </a:t>
            </a:r>
            <a:r>
              <a:rPr lang="en-US" sz="3200" b="1" u="sng" dirty="0" smtClean="0"/>
              <a:t>separation of powers</a:t>
            </a:r>
          </a:p>
          <a:p>
            <a:pPr marL="914400" lvl="1" indent="-457200">
              <a:buFont typeface="Arial" panose="020B0604020202020204" pitchFamily="34" charset="0"/>
              <a:buChar char="•"/>
            </a:pPr>
            <a:r>
              <a:rPr lang="en-US" sz="3200" dirty="0" smtClean="0"/>
              <a:t>Each branch has power over the other = </a:t>
            </a:r>
            <a:r>
              <a:rPr lang="en-US" sz="3200" b="1" u="sng" dirty="0" smtClean="0"/>
              <a:t>checks and balances</a:t>
            </a:r>
          </a:p>
          <a:p>
            <a:pPr marL="914400" lvl="1" indent="-457200">
              <a:buFont typeface="Arial" panose="020B0604020202020204" pitchFamily="34" charset="0"/>
              <a:buChar char="•"/>
            </a:pPr>
            <a:r>
              <a:rPr lang="en-US" sz="3200" dirty="0" smtClean="0"/>
              <a:t>Power of gov’t should be LIMITED</a:t>
            </a:r>
          </a:p>
          <a:p>
            <a:endParaRPr lang="en-US" dirty="0"/>
          </a:p>
        </p:txBody>
      </p:sp>
      <p:pic>
        <p:nvPicPr>
          <p:cNvPr id="6" name="Picture 2" descr="http://1.bp.blogspot.com/-L48w2cYAJ0U/USoFbL4JXtI/AAAAAAAACjo/Kj08-JMAbRI/s1600/separation+of+pow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799" y="3731252"/>
            <a:ext cx="3505201" cy="300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766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Global 10 Common Template</Template>
  <TotalTime>1208</TotalTime>
  <Words>637</Words>
  <Application>Microsoft Office PowerPoint</Application>
  <PresentationFormat>Widescreen</PresentationFormat>
  <Paragraphs>74</Paragraphs>
  <Slides>13</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Calibri Light</vt:lpstr>
      <vt:lpstr>Century Schoolbook</vt:lpstr>
      <vt:lpstr>Gill Sans MT</vt:lpstr>
      <vt:lpstr>Harrington</vt:lpstr>
      <vt:lpstr>Lucida Calligraphy</vt:lpstr>
      <vt:lpstr>Wingdings</vt:lpstr>
      <vt:lpstr>Wingdings 2</vt:lpstr>
      <vt:lpstr>Office Theme</vt:lpstr>
      <vt:lpstr>DividendVTI</vt:lpstr>
      <vt:lpstr>Regents Global history and geography</vt:lpstr>
      <vt:lpstr>Brief Overview </vt:lpstr>
      <vt:lpstr>Scientific Revolution (1500s-1600s) </vt:lpstr>
      <vt:lpstr>Scientific Revolution- Key People</vt:lpstr>
      <vt:lpstr>Scientific Revolution- Key People</vt:lpstr>
      <vt:lpstr>Results of the Scientific Revolution </vt:lpstr>
      <vt:lpstr>The Enlightenment (1700s)</vt:lpstr>
      <vt:lpstr>Key Ideas of The Enlightenment </vt:lpstr>
      <vt:lpstr>Key People of The Enlightenment </vt:lpstr>
      <vt:lpstr>Key People of The Enlightenment </vt:lpstr>
      <vt:lpstr>Results of The Enlightenment </vt:lpstr>
      <vt:lpstr>PowerPoint Presentation</vt:lpstr>
      <vt:lpstr>PowerPoint Presentation</vt:lpstr>
    </vt:vector>
  </TitlesOfParts>
  <Company>Syracuse 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INTELLECTUAL REVOLUTIONS OF EUROPE</dc:title>
  <dc:creator>Cesta, Amanda</dc:creator>
  <cp:lastModifiedBy>Cesta, Amanda</cp:lastModifiedBy>
  <cp:revision>25</cp:revision>
  <cp:lastPrinted>2020-10-20T14:29:11Z</cp:lastPrinted>
  <dcterms:created xsi:type="dcterms:W3CDTF">2020-10-20T01:12:45Z</dcterms:created>
  <dcterms:modified xsi:type="dcterms:W3CDTF">2020-10-21T01:05:45Z</dcterms:modified>
</cp:coreProperties>
</file>