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4"/>
    <p:sldMasterId id="2147483745" r:id="rId5"/>
  </p:sldMasterIdLst>
  <p:notesMasterIdLst>
    <p:notesMasterId r:id="rId17"/>
  </p:notesMasterIdLst>
  <p:handoutMasterIdLst>
    <p:handoutMasterId r:id="rId18"/>
  </p:handoutMasterIdLst>
  <p:sldIdLst>
    <p:sldId id="256" r:id="rId6"/>
    <p:sldId id="259" r:id="rId7"/>
    <p:sldId id="261" r:id="rId8"/>
    <p:sldId id="264" r:id="rId9"/>
    <p:sldId id="266" r:id="rId10"/>
    <p:sldId id="262" r:id="rId11"/>
    <p:sldId id="267" r:id="rId12"/>
    <p:sldId id="263" r:id="rId13"/>
    <p:sldId id="269"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34" autoAdjust="0"/>
  </p:normalViewPr>
  <p:slideViewPr>
    <p:cSldViewPr snapToGrid="0">
      <p:cViewPr varScale="1">
        <p:scale>
          <a:sx n="73" d="100"/>
          <a:sy n="73" d="100"/>
        </p:scale>
        <p:origin x="582" y="7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11/3/2020</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11/3/2020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1</a:t>
            </a:fld>
            <a:endParaRPr lang="en-US" dirty="0"/>
          </a:p>
        </p:txBody>
      </p:sp>
    </p:spTree>
    <p:extLst>
      <p:ext uri="{BB962C8B-B14F-4D97-AF65-F5344CB8AC3E}">
        <p14:creationId xmlns:p14="http://schemas.microsoft.com/office/powerpoint/2010/main" val="6169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73816531-CCD3-4909-A41B-EAB1049BDA8C}" type="datetime1">
              <a:rPr lang="en-US" smtClean="0"/>
              <a:t>11/3/2020</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11" name="Footer Placeholder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a:lstStyle/>
          <a:p>
            <a:pPr algn="l"/>
            <a:r>
              <a:rPr lang="en-US" dirty="0"/>
              <a:t>Teach a Course</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91795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_1">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465359"/>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119869" y="453642"/>
            <a:ext cx="3625595" cy="4826023"/>
          </a:xfrm>
          <a:solidFill>
            <a:schemeClr val="accent1"/>
          </a:solidFill>
        </p:spPr>
        <p:txBody>
          <a:bodyPr tIns="0" bIns="0" anchor="ctr" anchorCtr="0">
            <a:noAutofit/>
          </a:bodyPr>
          <a:lstStyle>
            <a:lvl1pPr algn="ct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39766" y="453642"/>
            <a:ext cx="7602421" cy="5903207"/>
          </a:xfrm>
          <a:solidFill>
            <a:schemeClr val="bg1">
              <a:lumMod val="85000"/>
            </a:schemeClr>
          </a:solidFill>
        </p:spPr>
        <p:txBody>
          <a:bodyPr lIns="457200" tIns="45720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670A55AC-ADB5-440D-AFFF-99C1406F297F}" type="datetime1">
              <a:rPr lang="en-US" smtClean="0"/>
              <a:t>11/3/2020</a:t>
            </a:fld>
            <a:endParaRPr lang="en-US" dirty="0"/>
          </a:p>
        </p:txBody>
      </p:sp>
      <p:sp>
        <p:nvSpPr>
          <p:cNvPr id="6" name="Footer Placeholder 5"/>
          <p:cNvSpPr>
            <a:spLocks noGrp="1"/>
          </p:cNvSpPr>
          <p:nvPr>
            <p:ph type="ftr" sz="quarter" idx="11"/>
          </p:nvPr>
        </p:nvSpPr>
        <p:spPr>
          <a:xfrm>
            <a:off x="355101" y="6423914"/>
            <a:ext cx="6818262" cy="365125"/>
          </a:xfrm>
        </p:spPr>
        <p:txBody>
          <a:bodyPr/>
          <a:lstStyle/>
          <a:p>
            <a:pPr algn="l"/>
            <a:r>
              <a:rPr lang="en-US" dirty="0"/>
              <a:t>Teach a Course</a:t>
            </a:r>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79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1673092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92820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2839658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21402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3398568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2371294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353623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E9E340-46EE-4A5F-9C9B-315AD29A92C5}" type="datetimeFigureOut">
              <a:rPr lang="en-US" noProof="0" smtClean="0"/>
              <a:t>11/3/2020</a:t>
            </a:fld>
            <a:endParaRPr lang="en-US"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a:t>
            </a:fld>
            <a:endParaRPr lang="en-US"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2117300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1444037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3655762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0F6D20-4DD9-477A-A86E-6F2344E569CB}"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D947D0-4978-4112-AA5E-A75C2548EE7F}" type="slidenum">
              <a:rPr lang="en-US" smtClean="0"/>
              <a:t>‹#›</a:t>
            </a:fld>
            <a:endParaRPr lang="en-US" dirty="0"/>
          </a:p>
        </p:txBody>
      </p:sp>
    </p:spTree>
    <p:extLst>
      <p:ext uri="{BB962C8B-B14F-4D97-AF65-F5344CB8AC3E}">
        <p14:creationId xmlns:p14="http://schemas.microsoft.com/office/powerpoint/2010/main" val="132810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91CD4B7E-D172-41E4-BE36-64B5A7E393CD}" type="datetimeFigureOut">
              <a:rPr lang="en-US" noProof="0" smtClean="0"/>
              <a:t>11/3/2020</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a:t>
            </a:fld>
            <a:endParaRPr lang="en-US" noProof="0" dirty="0"/>
          </a:p>
        </p:txBody>
      </p:sp>
      <p:sp>
        <p:nvSpPr>
          <p:cNvPr id="5" name="Footer Placeholder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a:lstStyle/>
          <a:p>
            <a:pPr algn="l"/>
            <a:r>
              <a:rPr lang="en-US" noProof="0" dirty="0"/>
              <a:t>Teach a Course</a:t>
            </a:r>
          </a:p>
        </p:txBody>
      </p:sp>
    </p:spTree>
    <p:extLst>
      <p:ext uri="{BB962C8B-B14F-4D97-AF65-F5344CB8AC3E}">
        <p14:creationId xmlns:p14="http://schemas.microsoft.com/office/powerpoint/2010/main" val="290211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268622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11/3/2020</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44552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0A7F1CA9-BED2-4756-8AEF-E0F68B0488B6}" type="datetime1">
              <a:rPr lang="en-US" smtClean="0"/>
              <a:pPr/>
              <a:t>11/3/2020</a:t>
            </a:fld>
            <a:endParaRPr lang="en-US" dirty="0"/>
          </a:p>
        </p:txBody>
      </p:sp>
      <p:sp>
        <p:nvSpPr>
          <p:cNvPr id="5" name="Footer Placeholder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r>
              <a:rPr lang="en-US" dirty="0"/>
              <a:t>Teach a Course</a:t>
            </a:r>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a:t>
            </a:fld>
            <a:endParaRPr lang="en-US" dirty="0"/>
          </a:p>
        </p:txBody>
      </p:sp>
      <p:sp>
        <p:nvSpPr>
          <p:cNvPr id="9" name="Rectangle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43" r:id="rId2"/>
    <p:sldLayoutId id="2147483734" r:id="rId3"/>
    <p:sldLayoutId id="2147483735" r:id="rId4"/>
    <p:sldLayoutId id="2147483736" r:id="rId5"/>
    <p:sldLayoutId id="2147483737" r:id="rId6"/>
    <p:sldLayoutId id="2147483738" r:id="rId7"/>
    <p:sldLayoutId id="2147483740" r:id="rId8"/>
    <p:sldLayoutId id="2147483741" r:id="rId9"/>
    <p:sldLayoutId id="2147483742" r:id="rId10"/>
    <p:sldLayoutId id="2147483739" r:id="rId11"/>
    <p:sldLayoutId id="2147483744" r:id="rId12"/>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F6D20-4DD9-477A-A86E-6F2344E569CB}" type="datetimeFigureOut">
              <a:rPr lang="en-US" smtClean="0"/>
              <a:t>11/3/2020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947D0-4978-4112-AA5E-A75C2548EE7F}" type="slidenum">
              <a:rPr lang="en-US" smtClean="0"/>
              <a:t>‹#›</a:t>
            </a:fld>
            <a:endParaRPr lang="en-US" dirty="0"/>
          </a:p>
        </p:txBody>
      </p:sp>
    </p:spTree>
    <p:extLst>
      <p:ext uri="{BB962C8B-B14F-4D97-AF65-F5344CB8AC3E}">
        <p14:creationId xmlns:p14="http://schemas.microsoft.com/office/powerpoint/2010/main" val="223027776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2D4960A-896E-4F6B-BF65-B4662AC9DE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5684944A-8803-462C-84C5-4576C56A77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AA242D-B507-4381-A8CB-EFA346570379}"/>
              </a:ext>
            </a:extLst>
          </p:cNvPr>
          <p:cNvSpPr>
            <a:spLocks noGrp="1"/>
          </p:cNvSpPr>
          <p:nvPr>
            <p:ph type="ctrTitle"/>
          </p:nvPr>
        </p:nvSpPr>
        <p:spPr>
          <a:xfrm>
            <a:off x="8372723" y="850791"/>
            <a:ext cx="3202016" cy="4198288"/>
          </a:xfrm>
        </p:spPr>
        <p:txBody>
          <a:bodyPr anchor="ctr">
            <a:normAutofit/>
          </a:bodyPr>
          <a:lstStyle/>
          <a:p>
            <a:r>
              <a:rPr lang="en-US" sz="2800" dirty="0" smtClean="0">
                <a:solidFill>
                  <a:srgbClr val="FFFFFF"/>
                </a:solidFill>
              </a:rPr>
              <a:t>Regents global history </a:t>
            </a:r>
            <a:r>
              <a:rPr lang="en-US" sz="2800" smtClean="0">
                <a:solidFill>
                  <a:srgbClr val="FFFFFF"/>
                </a:solidFill>
              </a:rPr>
              <a:t>and geography </a:t>
            </a:r>
            <a:endParaRPr lang="en-US" sz="1600" dirty="0">
              <a:solidFill>
                <a:srgbClr val="FFFFFF"/>
              </a:solidFill>
            </a:endParaRPr>
          </a:p>
        </p:txBody>
      </p:sp>
      <p:sp>
        <p:nvSpPr>
          <p:cNvPr id="22" name="Rectangle 21">
            <a:extLst>
              <a:ext uri="{FF2B5EF4-FFF2-40B4-BE49-F238E27FC236}">
                <a16:creationId xmlns:a16="http://schemas.microsoft.com/office/drawing/2014/main" id="{E07F3B49-8C20-42F5-831D-59306D05F6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4F4068D-37AE-4B7D-BC75-216B123A6C44}"/>
              </a:ext>
            </a:extLst>
          </p:cNvPr>
          <p:cNvSpPr>
            <a:spLocks noGrp="1"/>
          </p:cNvSpPr>
          <p:nvPr>
            <p:ph type="subTitle" idx="1"/>
          </p:nvPr>
        </p:nvSpPr>
        <p:spPr>
          <a:xfrm>
            <a:off x="8372723" y="5545331"/>
            <a:ext cx="3202016" cy="649222"/>
          </a:xfrm>
          <a:noFill/>
        </p:spPr>
        <p:txBody>
          <a:bodyPr anchor="ctr">
            <a:normAutofit/>
          </a:bodyPr>
          <a:lstStyle/>
          <a:p>
            <a:r>
              <a:rPr lang="en-US" sz="1800" dirty="0" smtClean="0">
                <a:solidFill>
                  <a:schemeClr val="tx2">
                    <a:lumMod val="25000"/>
                    <a:lumOff val="75000"/>
                    <a:alpha val="75000"/>
                  </a:schemeClr>
                </a:solidFill>
              </a:rPr>
              <a:t>Nationalism</a:t>
            </a:r>
            <a:endParaRPr lang="en-US" sz="1800" dirty="0">
              <a:solidFill>
                <a:schemeClr val="tx2">
                  <a:lumMod val="25000"/>
                  <a:lumOff val="75000"/>
                  <a:alpha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050" y="457199"/>
            <a:ext cx="5237770" cy="6253256"/>
          </a:xfrm>
          <a:prstGeom prst="rect">
            <a:avLst/>
          </a:prstGeom>
        </p:spPr>
      </p:pic>
    </p:spTree>
    <p:extLst>
      <p:ext uri="{BB962C8B-B14F-4D97-AF65-F5344CB8AC3E}">
        <p14:creationId xmlns:p14="http://schemas.microsoft.com/office/powerpoint/2010/main" val="420971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70218"/>
            <a:ext cx="10515600" cy="1325563"/>
          </a:xfrm>
        </p:spPr>
        <p:txBody>
          <a:bodyPr/>
          <a:lstStyle/>
          <a:p>
            <a:pPr algn="ctr"/>
            <a:r>
              <a:rPr lang="en-US" b="1" dirty="0" smtClean="0"/>
              <a:t>CRQ Question #1</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5794" y="1083160"/>
            <a:ext cx="7889967" cy="5513938"/>
          </a:xfrm>
        </p:spPr>
      </p:pic>
      <p:sp>
        <p:nvSpPr>
          <p:cNvPr id="3" name="TextBox 2"/>
          <p:cNvSpPr txBox="1"/>
          <p:nvPr/>
        </p:nvSpPr>
        <p:spPr>
          <a:xfrm>
            <a:off x="287382" y="1423852"/>
            <a:ext cx="3618412" cy="4031873"/>
          </a:xfrm>
          <a:prstGeom prst="rect">
            <a:avLst/>
          </a:prstGeom>
          <a:noFill/>
          <a:ln>
            <a:solidFill>
              <a:schemeClr val="tx1"/>
            </a:solidFill>
          </a:ln>
        </p:spPr>
        <p:txBody>
          <a:bodyPr wrap="square" rtlCol="0">
            <a:spAutoFit/>
          </a:bodyPr>
          <a:lstStyle/>
          <a:p>
            <a:r>
              <a:rPr lang="en-US" sz="3200" b="1" dirty="0" smtClean="0"/>
              <a:t>Historical Circumstances</a:t>
            </a:r>
            <a:r>
              <a:rPr lang="en-US" sz="3200" dirty="0" smtClean="0"/>
              <a:t>=</a:t>
            </a:r>
          </a:p>
          <a:p>
            <a:endParaRPr lang="en-US" sz="3200" dirty="0" smtClean="0"/>
          </a:p>
          <a:p>
            <a:r>
              <a:rPr lang="en-US" sz="3200" dirty="0" smtClean="0"/>
              <a:t>What happened?  </a:t>
            </a:r>
          </a:p>
          <a:p>
            <a:endParaRPr lang="en-US" sz="3200" dirty="0"/>
          </a:p>
          <a:p>
            <a:r>
              <a:rPr lang="en-US" sz="3200" dirty="0" smtClean="0"/>
              <a:t>What was going on in history at this time?</a:t>
            </a:r>
            <a:endParaRPr lang="en-US" sz="3200" dirty="0"/>
          </a:p>
        </p:txBody>
      </p:sp>
    </p:spTree>
    <p:extLst>
      <p:ext uri="{BB962C8B-B14F-4D97-AF65-F5344CB8AC3E}">
        <p14:creationId xmlns:p14="http://schemas.microsoft.com/office/powerpoint/2010/main" val="421471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53438465"/>
              </p:ext>
            </p:extLst>
          </p:nvPr>
        </p:nvGraphicFramePr>
        <p:xfrm>
          <a:off x="3508103" y="667414"/>
          <a:ext cx="8128000" cy="42976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73712058"/>
                    </a:ext>
                  </a:extLst>
                </a:gridCol>
              </a:tblGrid>
              <a:tr h="370840">
                <a:tc>
                  <a:txBody>
                    <a:bodyPr/>
                    <a:lstStyle/>
                    <a:p>
                      <a:r>
                        <a:rPr lang="en-US" dirty="0" smtClean="0"/>
                        <a:t>Giuseppe</a:t>
                      </a:r>
                      <a:r>
                        <a:rPr lang="en-US" baseline="0" dirty="0" smtClean="0"/>
                        <a:t> (Joseph) Mazzini, “An Essay On the Duties of Man: Addressed to Workingmen,” 1858</a:t>
                      </a:r>
                      <a:endParaRPr lang="en-US" dirty="0"/>
                    </a:p>
                  </a:txBody>
                  <a:tcPr/>
                </a:tc>
                <a:extLst>
                  <a:ext uri="{0D108BD9-81ED-4DB2-BD59-A6C34878D82A}">
                    <a16:rowId xmlns:a16="http://schemas.microsoft.com/office/drawing/2014/main" val="757946314"/>
                  </a:ext>
                </a:extLst>
              </a:tr>
              <a:tr h="370840">
                <a:tc>
                  <a:txBody>
                    <a:bodyPr/>
                    <a:lstStyle/>
                    <a:p>
                      <a:r>
                        <a:rPr lang="en-US" dirty="0" smtClean="0"/>
                        <a:t>…Then may each one of you, fortified by the power</a:t>
                      </a:r>
                      <a:r>
                        <a:rPr lang="en-US" baseline="0" dirty="0" smtClean="0"/>
                        <a:t> and affection of many millions, all speaking the same language, gifted with the same tendencies, and educated by the same historical tradition, hope even by your own single efforts to be able to benefit all humanity.</a:t>
                      </a:r>
                    </a:p>
                    <a:p>
                      <a:r>
                        <a:rPr lang="en-US" baseline="0" dirty="0" smtClean="0"/>
                        <a:t>   Oh my brothers, love your country! Our country is home, the house that God has given us, placing therein a numerous family that loves us, and whom we love; a family with whom we sympathize more readily and whom we understand more quickly than we do others; and which, from its being centered round a given spot, and from the homogeneous nature of its elements is adapted to a special branch of activity…</a:t>
                      </a:r>
                    </a:p>
                    <a:p>
                      <a:r>
                        <a:rPr lang="en-US" baseline="0" dirty="0" smtClean="0"/>
                        <a:t>   Country is not only a mere zone of territory.  The true country is the idea to which it gives birth; it is the thought of love, the sense of communion [that] unites in one all the sons of that territory.</a:t>
                      </a:r>
                      <a:endParaRPr lang="en-US" dirty="0"/>
                    </a:p>
                  </a:txBody>
                  <a:tcPr/>
                </a:tc>
                <a:extLst>
                  <a:ext uri="{0D108BD9-81ED-4DB2-BD59-A6C34878D82A}">
                    <a16:rowId xmlns:a16="http://schemas.microsoft.com/office/drawing/2014/main" val="905617862"/>
                  </a:ext>
                </a:extLst>
              </a:tr>
            </a:tbl>
          </a:graphicData>
        </a:graphic>
      </p:graphicFrame>
      <p:sp>
        <p:nvSpPr>
          <p:cNvPr id="6" name="TextBox 5"/>
          <p:cNvSpPr txBox="1"/>
          <p:nvPr/>
        </p:nvSpPr>
        <p:spPr>
          <a:xfrm>
            <a:off x="3508103" y="5329646"/>
            <a:ext cx="8128000" cy="646331"/>
          </a:xfrm>
          <a:prstGeom prst="rect">
            <a:avLst/>
          </a:prstGeom>
          <a:noFill/>
        </p:spPr>
        <p:txBody>
          <a:bodyPr wrap="square" rtlCol="0">
            <a:spAutoFit/>
          </a:bodyPr>
          <a:lstStyle/>
          <a:p>
            <a:r>
              <a:rPr lang="en-US" dirty="0" smtClean="0"/>
              <a:t>1. In Mazzini’s </a:t>
            </a:r>
            <a:r>
              <a:rPr lang="en-US" dirty="0"/>
              <a:t>“An Essay On the Duties of Man: Addressed to Workingmen</a:t>
            </a:r>
            <a:r>
              <a:rPr lang="en-US" dirty="0" smtClean="0"/>
              <a:t>,” what </a:t>
            </a:r>
            <a:r>
              <a:rPr lang="en-US" dirty="0" smtClean="0"/>
              <a:t>was the </a:t>
            </a:r>
            <a:r>
              <a:rPr lang="en-US" b="1" dirty="0" smtClean="0"/>
              <a:t>geographic context</a:t>
            </a:r>
            <a:r>
              <a:rPr lang="en-US" dirty="0" smtClean="0"/>
              <a:t>, such as the status of boundaries, for Mazzini’s ideas? </a:t>
            </a:r>
            <a:endParaRPr lang="en-US" dirty="0"/>
          </a:p>
        </p:txBody>
      </p:sp>
      <p:sp>
        <p:nvSpPr>
          <p:cNvPr id="7" name="TextBox 6"/>
          <p:cNvSpPr txBox="1"/>
          <p:nvPr/>
        </p:nvSpPr>
        <p:spPr>
          <a:xfrm>
            <a:off x="561703" y="667414"/>
            <a:ext cx="2821577" cy="4832092"/>
          </a:xfrm>
          <a:prstGeom prst="rect">
            <a:avLst/>
          </a:prstGeom>
          <a:noFill/>
          <a:ln>
            <a:solidFill>
              <a:schemeClr val="tx1"/>
            </a:solidFill>
          </a:ln>
        </p:spPr>
        <p:txBody>
          <a:bodyPr wrap="square" rtlCol="0">
            <a:spAutoFit/>
          </a:bodyPr>
          <a:lstStyle/>
          <a:p>
            <a:r>
              <a:rPr lang="en-US" sz="2800" b="1" u="sng" dirty="0" smtClean="0">
                <a:latin typeface="Lucida Fax" panose="02060602050505020204" pitchFamily="18" charset="0"/>
              </a:rPr>
              <a:t>Geographic context- </a:t>
            </a:r>
            <a:r>
              <a:rPr lang="en-US" sz="2800" dirty="0" smtClean="0">
                <a:latin typeface="Lucida Fax" panose="02060602050505020204" pitchFamily="18" charset="0"/>
              </a:rPr>
              <a:t>refers to </a:t>
            </a:r>
            <a:r>
              <a:rPr lang="en-US" sz="2800" b="1" dirty="0" smtClean="0">
                <a:latin typeface="Lucida Fax" panose="02060602050505020204" pitchFamily="18" charset="0"/>
              </a:rPr>
              <a:t>where</a:t>
            </a:r>
            <a:r>
              <a:rPr lang="en-US" sz="2800" dirty="0" smtClean="0">
                <a:latin typeface="Lucida Fax" panose="02060602050505020204" pitchFamily="18" charset="0"/>
              </a:rPr>
              <a:t> the historical development or event occurs and </a:t>
            </a:r>
            <a:r>
              <a:rPr lang="en-US" sz="2800" b="1" dirty="0" smtClean="0">
                <a:latin typeface="Lucida Fax" panose="02060602050505020204" pitchFamily="18" charset="0"/>
              </a:rPr>
              <a:t>why it happened there</a:t>
            </a:r>
            <a:r>
              <a:rPr lang="en-US" sz="2800" dirty="0" smtClean="0">
                <a:latin typeface="Lucida Fax" panose="02060602050505020204" pitchFamily="18" charset="0"/>
              </a:rPr>
              <a:t>.</a:t>
            </a:r>
            <a:endParaRPr lang="en-US" sz="2800" dirty="0">
              <a:latin typeface="Lucida Fax" panose="02060602050505020204" pitchFamily="18" charset="0"/>
            </a:endParaRPr>
          </a:p>
        </p:txBody>
      </p:sp>
    </p:spTree>
    <p:extLst>
      <p:ext uri="{BB962C8B-B14F-4D97-AF65-F5344CB8AC3E}">
        <p14:creationId xmlns:p14="http://schemas.microsoft.com/office/powerpoint/2010/main" val="127479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BB21AD-0690-47F7-B03F-21C935D373D7}"/>
              </a:ext>
            </a:extLst>
          </p:cNvPr>
          <p:cNvSpPr>
            <a:spLocks noGrp="1"/>
          </p:cNvSpPr>
          <p:nvPr>
            <p:ph type="sldNum" sz="quarter" idx="12"/>
          </p:nvPr>
        </p:nvSpPr>
        <p:spPr/>
        <p:txBody>
          <a:bodyPr/>
          <a:lstStyle/>
          <a:p>
            <a:fld id="{F603CDE5-C1D8-4EDD-870F-A498BAFA520F}" type="slidenum">
              <a:rPr lang="en-US" noProof="0" smtClean="0"/>
              <a:t>2</a:t>
            </a:fld>
            <a:endParaRPr lang="en-US" noProof="0" dirty="0"/>
          </a:p>
        </p:txBody>
      </p:sp>
      <p:sp>
        <p:nvSpPr>
          <p:cNvPr id="3" name="Footer Placeholder 2">
            <a:extLst>
              <a:ext uri="{FF2B5EF4-FFF2-40B4-BE49-F238E27FC236}">
                <a16:creationId xmlns:a16="http://schemas.microsoft.com/office/drawing/2014/main" id="{DAB3DA54-559D-4BB1-AB2B-FBE4B18D5A49}"/>
              </a:ext>
            </a:extLst>
          </p:cNvPr>
          <p:cNvSpPr>
            <a:spLocks noGrp="1"/>
          </p:cNvSpPr>
          <p:nvPr>
            <p:ph type="ftr" sz="quarter" idx="11"/>
          </p:nvPr>
        </p:nvSpPr>
        <p:spPr/>
        <p:txBody>
          <a:bodyPr/>
          <a:lstStyle/>
          <a:p>
            <a:pPr algn="l"/>
            <a:r>
              <a:rPr lang="en-US" noProof="0" dirty="0"/>
              <a:t>Building content knowledge notes </a:t>
            </a:r>
          </a:p>
        </p:txBody>
      </p:sp>
      <p:sp>
        <p:nvSpPr>
          <p:cNvPr id="4" name="Title 3">
            <a:extLst>
              <a:ext uri="{FF2B5EF4-FFF2-40B4-BE49-F238E27FC236}">
                <a16:creationId xmlns:a16="http://schemas.microsoft.com/office/drawing/2014/main" id="{A5308F76-D145-4F77-B851-6F9316919FE3}"/>
              </a:ext>
            </a:extLst>
          </p:cNvPr>
          <p:cNvSpPr>
            <a:spLocks noGrp="1"/>
          </p:cNvSpPr>
          <p:nvPr>
            <p:ph type="title"/>
          </p:nvPr>
        </p:nvSpPr>
        <p:spPr/>
        <p:txBody>
          <a:bodyPr/>
          <a:lstStyle/>
          <a:p>
            <a:r>
              <a:rPr lang="en-US" dirty="0"/>
              <a:t>Brief Overview </a:t>
            </a:r>
          </a:p>
        </p:txBody>
      </p:sp>
      <p:sp>
        <p:nvSpPr>
          <p:cNvPr id="5" name="Text Placeholder 4">
            <a:extLst>
              <a:ext uri="{FF2B5EF4-FFF2-40B4-BE49-F238E27FC236}">
                <a16:creationId xmlns:a16="http://schemas.microsoft.com/office/drawing/2014/main" id="{B1B190E9-E37E-4687-B6D6-995C393C719F}"/>
              </a:ext>
            </a:extLst>
          </p:cNvPr>
          <p:cNvSpPr>
            <a:spLocks noGrp="1"/>
          </p:cNvSpPr>
          <p:nvPr>
            <p:ph type="body" idx="1"/>
          </p:nvPr>
        </p:nvSpPr>
        <p:spPr>
          <a:xfrm>
            <a:off x="581192" y="2250892"/>
            <a:ext cx="5514807" cy="536005"/>
          </a:xfrm>
        </p:spPr>
        <p:txBody>
          <a:bodyPr/>
          <a:lstStyle/>
          <a:p>
            <a:r>
              <a:rPr lang="en-US" sz="2000" dirty="0"/>
              <a:t>New York Social Studies Framework Connection  </a:t>
            </a:r>
          </a:p>
        </p:txBody>
      </p:sp>
      <p:sp>
        <p:nvSpPr>
          <p:cNvPr id="6" name="Content Placeholder 5">
            <a:extLst>
              <a:ext uri="{FF2B5EF4-FFF2-40B4-BE49-F238E27FC236}">
                <a16:creationId xmlns:a16="http://schemas.microsoft.com/office/drawing/2014/main" id="{ABCED47E-6DE9-4259-834B-51F1686D330A}"/>
              </a:ext>
            </a:extLst>
          </p:cNvPr>
          <p:cNvSpPr>
            <a:spLocks noGrp="1"/>
          </p:cNvSpPr>
          <p:nvPr>
            <p:ph sz="half" idx="2"/>
          </p:nvPr>
        </p:nvSpPr>
        <p:spPr/>
        <p:txBody>
          <a:bodyPr>
            <a:normAutofit fontScale="92500"/>
          </a:bodyPr>
          <a:lstStyle/>
          <a:p>
            <a:r>
              <a:rPr lang="en-US" b="1" dirty="0"/>
              <a:t>10.2: ENLIGHTENMENT, REVOLUTION, AND NATIONALISM: The Enlightenment called into question traditional beliefs and inspired widespread political, economic, and social change. This intellectual movement was used to challenge political authorities in Europe and colonial rule in the Americas. These ideals inspired political and social movements. </a:t>
            </a:r>
            <a:endParaRPr lang="en-US" dirty="0"/>
          </a:p>
          <a:p>
            <a:r>
              <a:rPr lang="en-US" b="1" dirty="0"/>
              <a:t>(Standards: 2, 3, 5; Themes: MOV, TCC, GEO, SOC, GOV, CIV) </a:t>
            </a:r>
            <a:endParaRPr lang="en-US" dirty="0"/>
          </a:p>
        </p:txBody>
      </p:sp>
      <p:sp>
        <p:nvSpPr>
          <p:cNvPr id="7" name="Text Placeholder 6">
            <a:extLst>
              <a:ext uri="{FF2B5EF4-FFF2-40B4-BE49-F238E27FC236}">
                <a16:creationId xmlns:a16="http://schemas.microsoft.com/office/drawing/2014/main" id="{A0E530DF-05F8-42C7-94B3-72485D578456}"/>
              </a:ext>
            </a:extLst>
          </p:cNvPr>
          <p:cNvSpPr>
            <a:spLocks noGrp="1"/>
          </p:cNvSpPr>
          <p:nvPr>
            <p:ph type="body" sz="quarter" idx="3"/>
          </p:nvPr>
        </p:nvSpPr>
        <p:spPr>
          <a:xfrm>
            <a:off x="6217709" y="2250892"/>
            <a:ext cx="5393100" cy="553373"/>
          </a:xfrm>
        </p:spPr>
        <p:txBody>
          <a:bodyPr/>
          <a:lstStyle/>
          <a:p>
            <a:r>
              <a:rPr lang="en-US" dirty="0"/>
              <a:t>Key Social Studies Terms to Look for: </a:t>
            </a:r>
          </a:p>
        </p:txBody>
      </p:sp>
      <p:sp>
        <p:nvSpPr>
          <p:cNvPr id="8" name="Content Placeholder 7">
            <a:extLst>
              <a:ext uri="{FF2B5EF4-FFF2-40B4-BE49-F238E27FC236}">
                <a16:creationId xmlns:a16="http://schemas.microsoft.com/office/drawing/2014/main" id="{E0D6FE0F-15FE-4393-855D-EA9B5E4EB46E}"/>
              </a:ext>
            </a:extLst>
          </p:cNvPr>
          <p:cNvSpPr>
            <a:spLocks noGrp="1"/>
          </p:cNvSpPr>
          <p:nvPr>
            <p:ph sz="quarter" idx="4"/>
          </p:nvPr>
        </p:nvSpPr>
        <p:spPr/>
        <p:txBody>
          <a:bodyPr/>
          <a:lstStyle/>
          <a:p>
            <a:r>
              <a:rPr lang="en-US" dirty="0" smtClean="0"/>
              <a:t>Nationalism</a:t>
            </a:r>
          </a:p>
          <a:p>
            <a:r>
              <a:rPr lang="en-US" i="1" dirty="0" smtClean="0"/>
              <a:t>Realpolitik</a:t>
            </a:r>
          </a:p>
          <a:p>
            <a:r>
              <a:rPr lang="en-US" dirty="0" smtClean="0"/>
              <a:t>Kaiser</a:t>
            </a:r>
          </a:p>
        </p:txBody>
      </p:sp>
    </p:spTree>
    <p:extLst>
      <p:ext uri="{BB962C8B-B14F-4D97-AF65-F5344CB8AC3E}">
        <p14:creationId xmlns:p14="http://schemas.microsoft.com/office/powerpoint/2010/main" val="72539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latin typeface="Arial" panose="020B0604020202020204" pitchFamily="34" charset="0"/>
                <a:cs typeface="Arial" panose="020B0604020202020204" pitchFamily="34" charset="0"/>
              </a:rPr>
              <a:t>Introduction to Nationalism </a:t>
            </a:r>
          </a:p>
        </p:txBody>
      </p:sp>
      <p:sp>
        <p:nvSpPr>
          <p:cNvPr id="3" name="Content Placeholder 2"/>
          <p:cNvSpPr>
            <a:spLocks noGrp="1"/>
          </p:cNvSpPr>
          <p:nvPr>
            <p:ph sz="half" idx="1"/>
          </p:nvPr>
        </p:nvSpPr>
        <p:spPr/>
        <p:txBody>
          <a:bodyPr>
            <a:normAutofit fontScale="85000" lnSpcReduction="10000"/>
          </a:bodyPr>
          <a:lstStyle/>
          <a:p>
            <a:pPr>
              <a:lnSpc>
                <a:spcPct val="100000"/>
              </a:lnSpc>
              <a:spcBef>
                <a:spcPts val="0"/>
              </a:spcBef>
            </a:pPr>
            <a:r>
              <a:rPr lang="en-US" sz="3200" b="1" u="sng" dirty="0">
                <a:cs typeface="Arial" panose="020B0604020202020204" pitchFamily="34" charset="0"/>
              </a:rPr>
              <a:t>Nationalism</a:t>
            </a:r>
            <a:r>
              <a:rPr lang="en-US" sz="3200" dirty="0">
                <a:cs typeface="Arial" panose="020B0604020202020204" pitchFamily="34" charset="0"/>
              </a:rPr>
              <a:t> is a feeling of love, loyalty, and devotion to one’s country.  Someone who feels this love, loyalty, and devotion is known as a </a:t>
            </a:r>
            <a:r>
              <a:rPr lang="en-US" sz="3200" b="1" dirty="0">
                <a:cs typeface="Arial" panose="020B0604020202020204" pitchFamily="34" charset="0"/>
              </a:rPr>
              <a:t>nationalist</a:t>
            </a:r>
          </a:p>
          <a:p>
            <a:pPr>
              <a:lnSpc>
                <a:spcPct val="100000"/>
              </a:lnSpc>
              <a:spcBef>
                <a:spcPts val="0"/>
              </a:spcBef>
            </a:pPr>
            <a:r>
              <a:rPr lang="en-US" sz="3200" b="1" u="sng" dirty="0">
                <a:cs typeface="Arial" panose="020B0604020202020204" pitchFamily="34" charset="0"/>
              </a:rPr>
              <a:t>Nationalism</a:t>
            </a:r>
            <a:r>
              <a:rPr lang="en-US" sz="3200" dirty="0">
                <a:cs typeface="Arial" panose="020B0604020202020204" pitchFamily="34" charset="0"/>
              </a:rPr>
              <a:t> usually develops in areas where people share a common language, culture, and </a:t>
            </a:r>
            <a:r>
              <a:rPr lang="en-US" sz="3200" dirty="0" smtClean="0">
                <a:cs typeface="Arial" panose="020B0604020202020204" pitchFamily="34" charset="0"/>
              </a:rPr>
              <a:t>history</a:t>
            </a:r>
          </a:p>
          <a:p>
            <a:pPr>
              <a:lnSpc>
                <a:spcPct val="100000"/>
              </a:lnSpc>
              <a:spcBef>
                <a:spcPts val="0"/>
              </a:spcBef>
            </a:pPr>
            <a:r>
              <a:rPr lang="en-US" altLang="en-US" sz="3200" dirty="0"/>
              <a:t>Led to a number of revolutions in Europe in the 1800’s</a:t>
            </a:r>
          </a:p>
          <a:p>
            <a:pPr>
              <a:lnSpc>
                <a:spcPct val="100000"/>
              </a:lnSpc>
              <a:spcBef>
                <a:spcPts val="0"/>
              </a:spcBef>
            </a:pPr>
            <a:endParaRPr lang="en-US" sz="3200" dirty="0">
              <a:cs typeface="Arial" panose="020B0604020202020204" pitchFamily="34" charset="0"/>
            </a:endParaRPr>
          </a:p>
        </p:txBody>
      </p:sp>
      <p:sp>
        <p:nvSpPr>
          <p:cNvPr id="7" name="Content Placeholder 6"/>
          <p:cNvSpPr>
            <a:spLocks noGrp="1"/>
          </p:cNvSpPr>
          <p:nvPr>
            <p:ph sz="half" idx="2"/>
          </p:nvPr>
        </p:nvSpPr>
        <p:spPr/>
        <p:txBody>
          <a:bodyPr>
            <a:normAutofit fontScale="85000" lnSpcReduction="10000"/>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163" y="1690688"/>
            <a:ext cx="6225931" cy="4663439"/>
          </a:xfrm>
          <a:prstGeom prst="rect">
            <a:avLst/>
          </a:prstGeom>
        </p:spPr>
      </p:pic>
    </p:spTree>
    <p:extLst>
      <p:ext uri="{BB962C8B-B14F-4D97-AF65-F5344CB8AC3E}">
        <p14:creationId xmlns:p14="http://schemas.microsoft.com/office/powerpoint/2010/main" val="413622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Nationalism</a:t>
            </a:r>
            <a:endParaRPr lang="en-US" dirty="0"/>
          </a:p>
        </p:txBody>
      </p:sp>
      <p:sp>
        <p:nvSpPr>
          <p:cNvPr id="6" name="Content Placeholder 5"/>
          <p:cNvSpPr>
            <a:spLocks noGrp="1"/>
          </p:cNvSpPr>
          <p:nvPr>
            <p:ph idx="1"/>
          </p:nvPr>
        </p:nvSpPr>
        <p:spPr>
          <a:xfrm>
            <a:off x="838200" y="1306286"/>
            <a:ext cx="10515600" cy="4870677"/>
          </a:xfrm>
        </p:spPr>
        <p:txBody>
          <a:bodyPr/>
          <a:lstStyle/>
          <a:p>
            <a:r>
              <a:rPr lang="en-US" altLang="en-US" b="1" u="sng" dirty="0" smtClean="0"/>
              <a:t>Nationalism</a:t>
            </a:r>
            <a:r>
              <a:rPr lang="en-US" altLang="en-US" dirty="0" smtClean="0"/>
              <a:t> </a:t>
            </a:r>
            <a:r>
              <a:rPr lang="en-US" altLang="en-US" dirty="0"/>
              <a:t>can lead to </a:t>
            </a:r>
            <a:r>
              <a:rPr lang="en-US" altLang="en-US" b="1" u="sng" dirty="0"/>
              <a:t>unification</a:t>
            </a:r>
            <a:r>
              <a:rPr lang="en-US" altLang="en-US" dirty="0"/>
              <a:t> or </a:t>
            </a:r>
            <a:r>
              <a:rPr lang="en-US" altLang="en-US" b="1" u="sng" dirty="0"/>
              <a:t>breaking up</a:t>
            </a:r>
            <a:r>
              <a:rPr lang="en-US" altLang="en-US" dirty="0"/>
              <a:t> of </a:t>
            </a:r>
            <a:r>
              <a:rPr lang="en-US" altLang="en-US" dirty="0" smtClean="0"/>
              <a:t>governments</a:t>
            </a:r>
            <a:endParaRPr lang="en-US" altLang="en-US" dirty="0"/>
          </a:p>
          <a:p>
            <a:pPr lvl="1"/>
            <a:r>
              <a:rPr lang="en-US" altLang="en-US" sz="2800" dirty="0"/>
              <a:t>Unification ex.: Italy and Germany (people have common culture)</a:t>
            </a:r>
          </a:p>
          <a:p>
            <a:pPr lvl="1"/>
            <a:r>
              <a:rPr lang="en-US" altLang="en-US" sz="2800" dirty="0"/>
              <a:t>Break Up ex.: Austrian and Ottoman Empires (one ethnic group controlled many others</a:t>
            </a:r>
            <a:r>
              <a:rPr lang="en-US" altLang="en-US" sz="3200" dirty="0"/>
              <a:t>)</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079" y="3069771"/>
            <a:ext cx="7531841" cy="3672647"/>
          </a:xfrm>
          <a:prstGeom prst="rect">
            <a:avLst/>
          </a:prstGeom>
        </p:spPr>
      </p:pic>
    </p:spTree>
    <p:extLst>
      <p:ext uri="{BB962C8B-B14F-4D97-AF65-F5344CB8AC3E}">
        <p14:creationId xmlns:p14="http://schemas.microsoft.com/office/powerpoint/2010/main" val="48525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 y="0"/>
            <a:ext cx="6644082" cy="1225484"/>
          </a:xfrm>
        </p:spPr>
        <p:txBody>
          <a:bodyPr>
            <a:normAutofit fontScale="90000"/>
          </a:bodyPr>
          <a:lstStyle/>
          <a:p>
            <a:r>
              <a:rPr lang="en-US" b="1" u="sng" dirty="0">
                <a:latin typeface="Arial" panose="020B0604020202020204" pitchFamily="34" charset="0"/>
                <a:cs typeface="Arial" panose="020B0604020202020204" pitchFamily="34" charset="0"/>
              </a:rPr>
              <a:t>Unification of </a:t>
            </a:r>
            <a:r>
              <a:rPr lang="en-US" b="1" u="sng" dirty="0" smtClean="0">
                <a:latin typeface="Arial" panose="020B0604020202020204" pitchFamily="34" charset="0"/>
                <a:cs typeface="Arial" panose="020B0604020202020204" pitchFamily="34" charset="0"/>
              </a:rPr>
              <a:t>Germany </a:t>
            </a:r>
            <a:r>
              <a:rPr lang="en-US" b="1" u="sng" dirty="0">
                <a:latin typeface="Arial" panose="020B0604020202020204" pitchFamily="34" charset="0"/>
                <a:cs typeface="Arial" panose="020B0604020202020204" pitchFamily="34" charset="0"/>
              </a:rPr>
              <a:t>(1870-1871) </a:t>
            </a:r>
          </a:p>
        </p:txBody>
      </p:sp>
      <p:sp>
        <p:nvSpPr>
          <p:cNvPr id="3" name="Content Placeholder 2"/>
          <p:cNvSpPr>
            <a:spLocks noGrp="1"/>
          </p:cNvSpPr>
          <p:nvPr>
            <p:ph idx="1"/>
          </p:nvPr>
        </p:nvSpPr>
        <p:spPr>
          <a:xfrm>
            <a:off x="-33670" y="1225484"/>
            <a:ext cx="6668152" cy="5632516"/>
          </a:xfrm>
        </p:spPr>
        <p:txBody>
          <a:bodyPr>
            <a:normAutofit/>
          </a:bodyPr>
          <a:lstStyle/>
          <a:p>
            <a:pPr>
              <a:lnSpc>
                <a:spcPct val="100000"/>
              </a:lnSpc>
              <a:spcBef>
                <a:spcPts val="0"/>
              </a:spcBef>
            </a:pPr>
            <a:r>
              <a:rPr lang="en-US" sz="3600" dirty="0" smtClean="0">
                <a:cs typeface="Arial" panose="020B0604020202020204" pitchFamily="34" charset="0"/>
              </a:rPr>
              <a:t>Since the 800’s German speaking people lived in small states</a:t>
            </a:r>
          </a:p>
          <a:p>
            <a:pPr>
              <a:lnSpc>
                <a:spcPct val="100000"/>
              </a:lnSpc>
              <a:spcBef>
                <a:spcPts val="0"/>
              </a:spcBef>
            </a:pPr>
            <a:r>
              <a:rPr lang="en-US" sz="3600" dirty="0" smtClean="0">
                <a:cs typeface="Arial" panose="020B0604020202020204" pitchFamily="34" charset="0"/>
              </a:rPr>
              <a:t>During Napoleon’s conquest feelings of nationalism rose in Germans</a:t>
            </a:r>
          </a:p>
          <a:p>
            <a:pPr>
              <a:lnSpc>
                <a:spcPct val="100000"/>
              </a:lnSpc>
              <a:spcBef>
                <a:spcPts val="0"/>
              </a:spcBef>
            </a:pPr>
            <a:r>
              <a:rPr lang="en-US" sz="3600" dirty="0" smtClean="0">
                <a:cs typeface="Arial" panose="020B0604020202020204" pitchFamily="34" charset="0"/>
              </a:rPr>
              <a:t>Germany </a:t>
            </a:r>
            <a:r>
              <a:rPr lang="en-US" sz="3600" dirty="0">
                <a:cs typeface="Arial" panose="020B0604020202020204" pitchFamily="34" charset="0"/>
              </a:rPr>
              <a:t>successfully combined its separate states to form one united nation in 1871 due to the efforts </a:t>
            </a:r>
            <a:r>
              <a:rPr lang="en-US" sz="3600" dirty="0" smtClean="0">
                <a:cs typeface="Arial" panose="020B0604020202020204" pitchFamily="34" charset="0"/>
              </a:rPr>
              <a:t>Otto von Bismarck</a:t>
            </a:r>
            <a:endParaRPr lang="en-US" sz="3600" dirty="0">
              <a:cs typeface="Arial" panose="020B0604020202020204" pitchFamily="34" charset="0"/>
            </a:endParaRPr>
          </a:p>
        </p:txBody>
      </p:sp>
      <p:pic>
        <p:nvPicPr>
          <p:cNvPr id="18434" name="Picture 2" descr="https://s3.amazonaws.com/engrade-myfiles/4038212732461006/map21_14.jpg"/>
          <p:cNvPicPr>
            <a:picLocks noChangeAspect="1" noChangeArrowheads="1"/>
          </p:cNvPicPr>
          <p:nvPr/>
        </p:nvPicPr>
        <p:blipFill rotWithShape="1">
          <a:blip r:embed="rId2">
            <a:extLst>
              <a:ext uri="{28A0092B-C50C-407E-A947-70E740481C1C}">
                <a14:useLocalDpi xmlns:a14="http://schemas.microsoft.com/office/drawing/2010/main" val="0"/>
              </a:ext>
            </a:extLst>
          </a:blip>
          <a:srcRect l="11794" t="4674" r="6887" b="9325"/>
          <a:stretch/>
        </p:blipFill>
        <p:spPr bwMode="auto">
          <a:xfrm>
            <a:off x="6825006" y="0"/>
            <a:ext cx="5366993" cy="3148553"/>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http://studymore.org.uk/German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4481" y="4429125"/>
            <a:ext cx="5541021" cy="2428875"/>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a:off x="8880049" y="3260937"/>
            <a:ext cx="735291" cy="1065229"/>
          </a:xfrm>
          <a:prstGeom prst="down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p:cNvSpPr txBox="1"/>
          <p:nvPr/>
        </p:nvSpPr>
        <p:spPr>
          <a:xfrm>
            <a:off x="9703323" y="3186258"/>
            <a:ext cx="2432115" cy="1200329"/>
          </a:xfrm>
          <a:prstGeom prst="rect">
            <a:avLst/>
          </a:prstGeom>
          <a:noFill/>
          <a:ln w="571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SEPARATE STATES TO ONE EMPIRE</a:t>
            </a:r>
          </a:p>
        </p:txBody>
      </p:sp>
    </p:spTree>
    <p:extLst>
      <p:ext uri="{BB962C8B-B14F-4D97-AF65-F5344CB8AC3E}">
        <p14:creationId xmlns:p14="http://schemas.microsoft.com/office/powerpoint/2010/main" val="37582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2" y="0"/>
            <a:ext cx="11374287" cy="1225484"/>
          </a:xfrm>
        </p:spPr>
        <p:txBody>
          <a:bodyPr>
            <a:normAutofit/>
          </a:bodyPr>
          <a:lstStyle/>
          <a:p>
            <a:r>
              <a:rPr lang="en-US" b="1" u="sng" dirty="0">
                <a:latin typeface="Arial" panose="020B0604020202020204" pitchFamily="34" charset="0"/>
                <a:cs typeface="Arial" panose="020B0604020202020204" pitchFamily="34" charset="0"/>
              </a:rPr>
              <a:t>Unification of </a:t>
            </a:r>
            <a:r>
              <a:rPr lang="en-US" b="1" u="sng" dirty="0" smtClean="0">
                <a:latin typeface="Arial" panose="020B0604020202020204" pitchFamily="34" charset="0"/>
                <a:cs typeface="Arial" panose="020B0604020202020204" pitchFamily="34" charset="0"/>
              </a:rPr>
              <a:t>Germany </a:t>
            </a:r>
            <a:r>
              <a:rPr lang="en-US" b="1" u="sng" dirty="0">
                <a:latin typeface="Arial" panose="020B0604020202020204" pitchFamily="34" charset="0"/>
                <a:cs typeface="Arial" panose="020B0604020202020204" pitchFamily="34" charset="0"/>
              </a:rPr>
              <a:t>(1870-1871) </a:t>
            </a:r>
          </a:p>
        </p:txBody>
      </p:sp>
      <p:sp>
        <p:nvSpPr>
          <p:cNvPr id="3" name="Content Placeholder 2"/>
          <p:cNvSpPr>
            <a:spLocks noGrp="1"/>
          </p:cNvSpPr>
          <p:nvPr>
            <p:ph idx="1"/>
          </p:nvPr>
        </p:nvSpPr>
        <p:spPr>
          <a:xfrm>
            <a:off x="-33670" y="1225484"/>
            <a:ext cx="7112106" cy="5632516"/>
          </a:xfrm>
        </p:spPr>
        <p:txBody>
          <a:bodyPr>
            <a:normAutofit fontScale="92500" lnSpcReduction="20000"/>
          </a:bodyPr>
          <a:lstStyle/>
          <a:p>
            <a:pPr>
              <a:lnSpc>
                <a:spcPct val="100000"/>
              </a:lnSpc>
              <a:spcBef>
                <a:spcPts val="0"/>
              </a:spcBef>
            </a:pPr>
            <a:r>
              <a:rPr lang="en-US" sz="4000" b="1" u="sng" dirty="0" smtClean="0">
                <a:cs typeface="Arial" panose="020B0604020202020204" pitchFamily="34" charset="0"/>
              </a:rPr>
              <a:t>Otto </a:t>
            </a:r>
            <a:r>
              <a:rPr lang="en-US" sz="4000" b="1" u="sng" dirty="0">
                <a:cs typeface="Arial" panose="020B0604020202020204" pitchFamily="34" charset="0"/>
              </a:rPr>
              <a:t>von </a:t>
            </a:r>
            <a:r>
              <a:rPr lang="en-US" sz="4000" b="1" u="sng" dirty="0" smtClean="0">
                <a:cs typeface="Arial" panose="020B0604020202020204" pitchFamily="34" charset="0"/>
              </a:rPr>
              <a:t>Bismarck</a:t>
            </a:r>
            <a:endParaRPr lang="en-US" sz="4000" b="1" u="sng" dirty="0">
              <a:cs typeface="Arial" panose="020B0604020202020204" pitchFamily="34" charset="0"/>
            </a:endParaRPr>
          </a:p>
          <a:p>
            <a:pPr lvl="1">
              <a:lnSpc>
                <a:spcPct val="100000"/>
              </a:lnSpc>
              <a:spcBef>
                <a:spcPts val="0"/>
              </a:spcBef>
            </a:pPr>
            <a:r>
              <a:rPr lang="en-US" sz="3600" dirty="0" smtClean="0">
                <a:cs typeface="Arial" panose="020B0604020202020204" pitchFamily="34" charset="0"/>
              </a:rPr>
              <a:t>Chancellor of Prussia</a:t>
            </a:r>
          </a:p>
          <a:p>
            <a:pPr lvl="1">
              <a:lnSpc>
                <a:spcPct val="100000"/>
              </a:lnSpc>
              <a:spcBef>
                <a:spcPts val="0"/>
              </a:spcBef>
            </a:pPr>
            <a:r>
              <a:rPr lang="en-US" sz="3600" dirty="0" smtClean="0">
                <a:cs typeface="Arial" panose="020B0604020202020204" pitchFamily="34" charset="0"/>
              </a:rPr>
              <a:t>Believed in </a:t>
            </a:r>
            <a:r>
              <a:rPr lang="en-US" sz="3600" b="1" i="1" dirty="0" smtClean="0">
                <a:cs typeface="Arial" panose="020B0604020202020204" pitchFamily="34" charset="0"/>
              </a:rPr>
              <a:t>Realpolitik</a:t>
            </a:r>
          </a:p>
          <a:p>
            <a:pPr lvl="1">
              <a:lnSpc>
                <a:spcPct val="100000"/>
              </a:lnSpc>
              <a:spcBef>
                <a:spcPts val="0"/>
              </a:spcBef>
            </a:pPr>
            <a:r>
              <a:rPr lang="en-US" sz="3600" dirty="0" smtClean="0">
                <a:cs typeface="Arial" panose="020B0604020202020204" pitchFamily="34" charset="0"/>
              </a:rPr>
              <a:t>He </a:t>
            </a:r>
            <a:r>
              <a:rPr lang="en-US" sz="3600" dirty="0">
                <a:cs typeface="Arial" panose="020B0604020202020204" pitchFamily="34" charset="0"/>
              </a:rPr>
              <a:t>used a “</a:t>
            </a:r>
            <a:r>
              <a:rPr lang="en-US" sz="3600" b="1" dirty="0">
                <a:cs typeface="Arial" panose="020B0604020202020204" pitchFamily="34" charset="0"/>
              </a:rPr>
              <a:t>blood and iron</a:t>
            </a:r>
            <a:r>
              <a:rPr lang="en-US" sz="3600" dirty="0">
                <a:cs typeface="Arial" panose="020B0604020202020204" pitchFamily="34" charset="0"/>
              </a:rPr>
              <a:t>” policy (3 wars) to unify German </a:t>
            </a:r>
            <a:r>
              <a:rPr lang="en-US" sz="3600" dirty="0" smtClean="0">
                <a:cs typeface="Arial" panose="020B0604020202020204" pitchFamily="34" charset="0"/>
              </a:rPr>
              <a:t>lands- believe war was the only way to unite Germany</a:t>
            </a:r>
          </a:p>
          <a:p>
            <a:pPr lvl="2">
              <a:lnSpc>
                <a:spcPct val="100000"/>
              </a:lnSpc>
              <a:spcBef>
                <a:spcPts val="0"/>
              </a:spcBef>
            </a:pPr>
            <a:r>
              <a:rPr lang="en-US" sz="3200" dirty="0">
                <a:cs typeface="Arial" panose="020B0604020202020204" pitchFamily="34" charset="0"/>
              </a:rPr>
              <a:t>Danish War</a:t>
            </a:r>
          </a:p>
          <a:p>
            <a:pPr lvl="2">
              <a:lnSpc>
                <a:spcPct val="100000"/>
              </a:lnSpc>
              <a:spcBef>
                <a:spcPts val="0"/>
              </a:spcBef>
            </a:pPr>
            <a:r>
              <a:rPr lang="en-US" sz="3200" dirty="0">
                <a:cs typeface="Arial" panose="020B0604020202020204" pitchFamily="34" charset="0"/>
              </a:rPr>
              <a:t>Austro- Prussian War</a:t>
            </a:r>
          </a:p>
          <a:p>
            <a:pPr lvl="2">
              <a:lnSpc>
                <a:spcPct val="100000"/>
              </a:lnSpc>
              <a:spcBef>
                <a:spcPts val="0"/>
              </a:spcBef>
            </a:pPr>
            <a:r>
              <a:rPr lang="en-US" sz="3200" dirty="0">
                <a:cs typeface="Arial" panose="020B0604020202020204" pitchFamily="34" charset="0"/>
              </a:rPr>
              <a:t>Franco-Prussian </a:t>
            </a:r>
            <a:r>
              <a:rPr lang="en-US" sz="3200" dirty="0" smtClean="0">
                <a:cs typeface="Arial" panose="020B0604020202020204" pitchFamily="34" charset="0"/>
              </a:rPr>
              <a:t>War</a:t>
            </a:r>
            <a:endParaRPr lang="en-US" sz="3600" dirty="0" smtClean="0">
              <a:cs typeface="Arial" panose="020B0604020202020204" pitchFamily="34" charset="0"/>
            </a:endParaRPr>
          </a:p>
          <a:p>
            <a:pPr lvl="1">
              <a:lnSpc>
                <a:spcPct val="100000"/>
              </a:lnSpc>
              <a:spcBef>
                <a:spcPts val="0"/>
              </a:spcBef>
            </a:pPr>
            <a:r>
              <a:rPr lang="en-US" sz="3600" dirty="0" smtClean="0">
                <a:cs typeface="Arial" panose="020B0604020202020204" pitchFamily="34" charset="0"/>
              </a:rPr>
              <a:t>1871- German states united under the Prussian king, Wilhelm I and he called himself the </a:t>
            </a:r>
            <a:r>
              <a:rPr lang="en-US" sz="3600" b="1" dirty="0" err="1" smtClean="0">
                <a:cs typeface="Arial" panose="020B0604020202020204" pitchFamily="34" charset="0"/>
              </a:rPr>
              <a:t>kaiser</a:t>
            </a:r>
            <a:endParaRPr lang="en-US" sz="3600" b="1" dirty="0" smtClean="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944" y="962025"/>
            <a:ext cx="4286250" cy="5895975"/>
          </a:xfrm>
          <a:prstGeom prst="rect">
            <a:avLst/>
          </a:prstGeom>
        </p:spPr>
      </p:pic>
    </p:spTree>
    <p:extLst>
      <p:ext uri="{BB962C8B-B14F-4D97-AF65-F5344CB8AC3E}">
        <p14:creationId xmlns:p14="http://schemas.microsoft.com/office/powerpoint/2010/main" val="264125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6003" y="365125"/>
            <a:ext cx="10839994" cy="5898462"/>
          </a:xfrm>
        </p:spPr>
      </p:pic>
    </p:spTree>
    <p:extLst>
      <p:ext uri="{BB962C8B-B14F-4D97-AF65-F5344CB8AC3E}">
        <p14:creationId xmlns:p14="http://schemas.microsoft.com/office/powerpoint/2010/main" val="2920500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 y="0"/>
            <a:ext cx="6644082" cy="1225484"/>
          </a:xfrm>
        </p:spPr>
        <p:txBody>
          <a:bodyPr>
            <a:normAutofit fontScale="90000"/>
          </a:bodyPr>
          <a:lstStyle/>
          <a:p>
            <a:r>
              <a:rPr lang="en-US" b="1" u="sng" dirty="0">
                <a:latin typeface="Arial" panose="020B0604020202020204" pitchFamily="34" charset="0"/>
                <a:cs typeface="Arial" panose="020B0604020202020204" pitchFamily="34" charset="0"/>
              </a:rPr>
              <a:t>Unification of Italy </a:t>
            </a:r>
            <a:r>
              <a:rPr lang="en-US" b="1" u="sng" dirty="0" smtClean="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1870-1871) </a:t>
            </a:r>
          </a:p>
        </p:txBody>
      </p:sp>
      <p:sp>
        <p:nvSpPr>
          <p:cNvPr id="3" name="Content Placeholder 2"/>
          <p:cNvSpPr>
            <a:spLocks noGrp="1"/>
          </p:cNvSpPr>
          <p:nvPr>
            <p:ph idx="1"/>
          </p:nvPr>
        </p:nvSpPr>
        <p:spPr>
          <a:xfrm>
            <a:off x="-33670" y="1225484"/>
            <a:ext cx="6668152" cy="5632516"/>
          </a:xfrm>
        </p:spPr>
        <p:txBody>
          <a:bodyPr>
            <a:normAutofit/>
          </a:bodyPr>
          <a:lstStyle/>
          <a:p>
            <a:pPr>
              <a:lnSpc>
                <a:spcPct val="100000"/>
              </a:lnSpc>
              <a:spcBef>
                <a:spcPts val="0"/>
              </a:spcBef>
            </a:pPr>
            <a:r>
              <a:rPr lang="en-US" sz="3600" dirty="0" smtClean="0">
                <a:cs typeface="Arial" panose="020B0604020202020204" pitchFamily="34" charset="0"/>
              </a:rPr>
              <a:t>Italy had been divided into small kingdoms since the fall of the Roman Empire </a:t>
            </a:r>
          </a:p>
          <a:p>
            <a:pPr>
              <a:lnSpc>
                <a:spcPct val="100000"/>
              </a:lnSpc>
              <a:spcBef>
                <a:spcPts val="0"/>
              </a:spcBef>
            </a:pPr>
            <a:r>
              <a:rPr lang="en-US" sz="3600" dirty="0" smtClean="0">
                <a:cs typeface="Arial" panose="020B0604020202020204" pitchFamily="34" charset="0"/>
              </a:rPr>
              <a:t>Italy </a:t>
            </a:r>
            <a:r>
              <a:rPr lang="en-US" sz="3600" dirty="0">
                <a:cs typeface="Arial" panose="020B0604020202020204" pitchFamily="34" charset="0"/>
              </a:rPr>
              <a:t>successfully combined its separate states to form one united nation in </a:t>
            </a:r>
            <a:r>
              <a:rPr lang="en-US" sz="3600" dirty="0" smtClean="0">
                <a:cs typeface="Arial" panose="020B0604020202020204" pitchFamily="34" charset="0"/>
              </a:rPr>
              <a:t>1870</a:t>
            </a:r>
            <a:endParaRPr lang="en-US" sz="3600" dirty="0">
              <a:cs typeface="Arial" panose="020B0604020202020204" pitchFamily="34" charset="0"/>
            </a:endParaRPr>
          </a:p>
        </p:txBody>
      </p:sp>
      <p:sp>
        <p:nvSpPr>
          <p:cNvPr id="4" name="Down Arrow 3"/>
          <p:cNvSpPr/>
          <p:nvPr/>
        </p:nvSpPr>
        <p:spPr>
          <a:xfrm>
            <a:off x="8843912" y="3186258"/>
            <a:ext cx="735291" cy="764308"/>
          </a:xfrm>
          <a:prstGeom prst="down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p:cNvSpPr txBox="1"/>
          <p:nvPr/>
        </p:nvSpPr>
        <p:spPr>
          <a:xfrm>
            <a:off x="9703323" y="3186258"/>
            <a:ext cx="2432115" cy="646331"/>
          </a:xfrm>
          <a:prstGeom prst="rect">
            <a:avLst/>
          </a:prstGeom>
          <a:noFill/>
          <a:ln w="571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FROM SEPARATE STATES TO ONE EMPIRE</a:t>
            </a:r>
          </a:p>
        </p:txBody>
      </p:sp>
      <p:pic>
        <p:nvPicPr>
          <p:cNvPr id="1026" name="Picture 2" descr="http://www.amitm.com/thecon/itunifi.gif"/>
          <p:cNvPicPr>
            <a:picLocks noChangeAspect="1" noChangeArrowheads="1"/>
          </p:cNvPicPr>
          <p:nvPr/>
        </p:nvPicPr>
        <p:blipFill rotWithShape="1">
          <a:blip r:embed="rId2">
            <a:extLst>
              <a:ext uri="{28A0092B-C50C-407E-A947-70E740481C1C}">
                <a14:useLocalDpi xmlns:a14="http://schemas.microsoft.com/office/drawing/2010/main" val="0"/>
              </a:ext>
            </a:extLst>
          </a:blip>
          <a:srcRect l="3595" t="2070" r="52824" b="2323"/>
          <a:stretch/>
        </p:blipFill>
        <p:spPr bwMode="auto">
          <a:xfrm>
            <a:off x="7126664" y="36970"/>
            <a:ext cx="5008774" cy="30738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mitm.com/thecon/itunifi.gif"/>
          <p:cNvPicPr>
            <a:picLocks noChangeAspect="1" noChangeArrowheads="1"/>
          </p:cNvPicPr>
          <p:nvPr/>
        </p:nvPicPr>
        <p:blipFill rotWithShape="1">
          <a:blip r:embed="rId2">
            <a:extLst>
              <a:ext uri="{28A0092B-C50C-407E-A947-70E740481C1C}">
                <a14:useLocalDpi xmlns:a14="http://schemas.microsoft.com/office/drawing/2010/main" val="0"/>
              </a:ext>
            </a:extLst>
          </a:blip>
          <a:srcRect l="52436" t="2280" r="4091" b="3374"/>
          <a:stretch/>
        </p:blipFill>
        <p:spPr bwMode="auto">
          <a:xfrm>
            <a:off x="7022969" y="3982681"/>
            <a:ext cx="5112469" cy="2748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878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 y="0"/>
            <a:ext cx="9323418" cy="1225484"/>
          </a:xfrm>
        </p:spPr>
        <p:txBody>
          <a:bodyPr>
            <a:normAutofit/>
          </a:bodyPr>
          <a:lstStyle/>
          <a:p>
            <a:r>
              <a:rPr lang="en-US" b="1" u="sng" dirty="0">
                <a:latin typeface="Arial" panose="020B0604020202020204" pitchFamily="34" charset="0"/>
                <a:cs typeface="Arial" panose="020B0604020202020204" pitchFamily="34" charset="0"/>
              </a:rPr>
              <a:t>Unification of Italy </a:t>
            </a:r>
            <a:r>
              <a:rPr lang="en-US" b="1" u="sng" dirty="0" smtClean="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1870-1871) </a:t>
            </a:r>
          </a:p>
        </p:txBody>
      </p:sp>
      <p:sp>
        <p:nvSpPr>
          <p:cNvPr id="3" name="Content Placeholder 2"/>
          <p:cNvSpPr>
            <a:spLocks noGrp="1"/>
          </p:cNvSpPr>
          <p:nvPr>
            <p:ph idx="1"/>
          </p:nvPr>
        </p:nvSpPr>
        <p:spPr>
          <a:xfrm>
            <a:off x="-33670" y="1225484"/>
            <a:ext cx="6668152" cy="5632516"/>
          </a:xfrm>
        </p:spPr>
        <p:txBody>
          <a:bodyPr>
            <a:normAutofit fontScale="92500" lnSpcReduction="20000"/>
          </a:bodyPr>
          <a:lstStyle/>
          <a:p>
            <a:pPr marL="0" indent="0">
              <a:lnSpc>
                <a:spcPct val="100000"/>
              </a:lnSpc>
              <a:spcBef>
                <a:spcPts val="0"/>
              </a:spcBef>
              <a:buNone/>
            </a:pPr>
            <a:r>
              <a:rPr lang="en-US" sz="3600" b="1" u="sng" dirty="0" smtClean="0">
                <a:cs typeface="Arial" panose="020B0604020202020204" pitchFamily="34" charset="0"/>
              </a:rPr>
              <a:t>Key People</a:t>
            </a:r>
          </a:p>
          <a:p>
            <a:pPr>
              <a:lnSpc>
                <a:spcPct val="100000"/>
              </a:lnSpc>
              <a:spcBef>
                <a:spcPts val="0"/>
              </a:spcBef>
            </a:pPr>
            <a:r>
              <a:rPr lang="en-US" sz="3600" b="1" dirty="0" smtClean="0">
                <a:cs typeface="Arial" panose="020B0604020202020204" pitchFamily="34" charset="0"/>
              </a:rPr>
              <a:t>Giuseppe Garibaldi</a:t>
            </a:r>
            <a:r>
              <a:rPr lang="en-US" sz="3600" dirty="0" smtClean="0">
                <a:cs typeface="Arial" panose="020B0604020202020204" pitchFamily="34" charset="0"/>
              </a:rPr>
              <a:t>- the “Sword”</a:t>
            </a:r>
          </a:p>
          <a:p>
            <a:pPr lvl="1">
              <a:lnSpc>
                <a:spcPct val="100000"/>
              </a:lnSpc>
              <a:spcBef>
                <a:spcPts val="0"/>
              </a:spcBef>
            </a:pPr>
            <a:r>
              <a:rPr lang="en-US" sz="3200" dirty="0" smtClean="0">
                <a:cs typeface="Arial" panose="020B0604020202020204" pitchFamily="34" charset="0"/>
              </a:rPr>
              <a:t>Soldier who led his “Red Shirt” forces to win control of southern Italy and helped unite it with the north</a:t>
            </a:r>
          </a:p>
          <a:p>
            <a:pPr>
              <a:lnSpc>
                <a:spcPct val="100000"/>
              </a:lnSpc>
              <a:spcBef>
                <a:spcPts val="0"/>
              </a:spcBef>
            </a:pPr>
            <a:r>
              <a:rPr lang="en-US" sz="3600" b="1" dirty="0" smtClean="0">
                <a:cs typeface="Arial" panose="020B0604020202020204" pitchFamily="34" charset="0"/>
              </a:rPr>
              <a:t>Count Camillo Cavour</a:t>
            </a:r>
            <a:r>
              <a:rPr lang="en-US" sz="3600" dirty="0" smtClean="0">
                <a:cs typeface="Arial" panose="020B0604020202020204" pitchFamily="34" charset="0"/>
              </a:rPr>
              <a:t>- the “Brain”</a:t>
            </a:r>
          </a:p>
          <a:p>
            <a:pPr lvl="1">
              <a:lnSpc>
                <a:spcPct val="100000"/>
              </a:lnSpc>
              <a:spcBef>
                <a:spcPts val="0"/>
              </a:spcBef>
            </a:pPr>
            <a:r>
              <a:rPr lang="en-US" sz="3200" dirty="0" smtClean="0">
                <a:cs typeface="Arial" panose="020B0604020202020204" pitchFamily="34" charset="0"/>
              </a:rPr>
              <a:t>Believed in </a:t>
            </a:r>
            <a:r>
              <a:rPr lang="en-US" sz="3200" b="1" i="1" dirty="0" smtClean="0">
                <a:cs typeface="Arial" panose="020B0604020202020204" pitchFamily="34" charset="0"/>
              </a:rPr>
              <a:t>Realpolitik</a:t>
            </a:r>
          </a:p>
          <a:p>
            <a:pPr lvl="1">
              <a:lnSpc>
                <a:spcPct val="100000"/>
              </a:lnSpc>
              <a:spcBef>
                <a:spcPts val="0"/>
              </a:spcBef>
            </a:pPr>
            <a:r>
              <a:rPr lang="en-US" sz="3200" dirty="0" smtClean="0">
                <a:cs typeface="Arial" panose="020B0604020202020204" pitchFamily="34" charset="0"/>
              </a:rPr>
              <a:t>Used diplomacy and war to unite states of Tuscany, Parma, and Modena </a:t>
            </a:r>
          </a:p>
          <a:p>
            <a:pPr>
              <a:lnSpc>
                <a:spcPct val="100000"/>
              </a:lnSpc>
              <a:spcBef>
                <a:spcPts val="0"/>
              </a:spcBef>
            </a:pPr>
            <a:r>
              <a:rPr lang="en-US" sz="3600" b="1" dirty="0" smtClean="0">
                <a:cs typeface="Arial" panose="020B0604020202020204" pitchFamily="34" charset="0"/>
              </a:rPr>
              <a:t>Giuseppe Mazzini</a:t>
            </a:r>
            <a:r>
              <a:rPr lang="en-US" sz="3600" dirty="0" smtClean="0">
                <a:cs typeface="Arial" panose="020B0604020202020204" pitchFamily="34" charset="0"/>
              </a:rPr>
              <a:t>- the “Soul”</a:t>
            </a:r>
          </a:p>
          <a:p>
            <a:pPr lvl="1">
              <a:lnSpc>
                <a:spcPct val="100000"/>
              </a:lnSpc>
              <a:spcBef>
                <a:spcPts val="0"/>
              </a:spcBef>
            </a:pPr>
            <a:r>
              <a:rPr lang="en-US" sz="3200" dirty="0" smtClean="0">
                <a:cs typeface="Arial" panose="020B0604020202020204" pitchFamily="34" charset="0"/>
              </a:rPr>
              <a:t>Writing and speeches provided inspiration to the nationalist movement</a:t>
            </a:r>
            <a:endParaRPr lang="en-US" sz="3200" dirty="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6945" y="1042604"/>
            <a:ext cx="4473743" cy="5632516"/>
          </a:xfrm>
          <a:prstGeom prst="rect">
            <a:avLst/>
          </a:prstGeom>
        </p:spPr>
      </p:pic>
    </p:spTree>
    <p:extLst>
      <p:ext uri="{BB962C8B-B14F-4D97-AF65-F5344CB8AC3E}">
        <p14:creationId xmlns:p14="http://schemas.microsoft.com/office/powerpoint/2010/main" val="596310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lassic-Corporate_Teach a Course_03_MO - v4.pptx" id="{D5AEBA98-7BE2-4600-B726-C10F88B0D5DD}" vid="{80972332-D852-4500-B88A-BEF94A57E0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D4E0F-D5B9-4E85-A9F9-55FB534FCA93}">
  <ds:schemaRefs>
    <ds:schemaRef ds:uri="http://purl.org/dc/terms/"/>
    <ds:schemaRef ds:uri="16c05727-aa75-4e4a-9b5f-8a80a1165891"/>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25D5A-3A69-457C-B7D4-425712F5D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Classic corporate teach a course</Template>
  <TotalTime>700</TotalTime>
  <Words>711</Words>
  <Application>Microsoft Office PowerPoint</Application>
  <PresentationFormat>Widescreen</PresentationFormat>
  <Paragraphs>60</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Gill Sans MT</vt:lpstr>
      <vt:lpstr>Lucida Fax</vt:lpstr>
      <vt:lpstr>Wingdings</vt:lpstr>
      <vt:lpstr>Wingdings 2</vt:lpstr>
      <vt:lpstr>DividendVTI</vt:lpstr>
      <vt:lpstr>Office Theme</vt:lpstr>
      <vt:lpstr>Regents global history and geography </vt:lpstr>
      <vt:lpstr>Brief Overview </vt:lpstr>
      <vt:lpstr>Introduction to Nationalism </vt:lpstr>
      <vt:lpstr>Nationalism</vt:lpstr>
      <vt:lpstr>Unification of Germany (1870-1871) </vt:lpstr>
      <vt:lpstr>Unification of Germany (1870-1871) </vt:lpstr>
      <vt:lpstr>PowerPoint Presentation</vt:lpstr>
      <vt:lpstr>Unification of Italy (1870-1871) </vt:lpstr>
      <vt:lpstr>Unification of Italy (1870-1871) </vt:lpstr>
      <vt:lpstr>CRQ Question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name of course here (Regents United States History and Government or Regents Global History and Geography)</dc:title>
  <dc:creator>Nick Stamoulacatos</dc:creator>
  <cp:lastModifiedBy>Cesta, Amanda</cp:lastModifiedBy>
  <cp:revision>32</cp:revision>
  <dcterms:created xsi:type="dcterms:W3CDTF">2020-10-20T14:00:54Z</dcterms:created>
  <dcterms:modified xsi:type="dcterms:W3CDTF">2020-11-03T19:40:36Z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