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5" r:id="rId4"/>
    <p:sldMasterId id="2147483745" r:id="rId5"/>
  </p:sldMasterIdLst>
  <p:notesMasterIdLst>
    <p:notesMasterId r:id="rId13"/>
  </p:notesMasterIdLst>
  <p:handoutMasterIdLst>
    <p:handoutMasterId r:id="rId14"/>
  </p:handoutMasterIdLst>
  <p:sldIdLst>
    <p:sldId id="256" r:id="rId6"/>
    <p:sldId id="259" r:id="rId7"/>
    <p:sldId id="260" r:id="rId8"/>
    <p:sldId id="264" r:id="rId9"/>
    <p:sldId id="263" r:id="rId10"/>
    <p:sldId id="262"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4" autoAdjust="0"/>
  </p:normalViewPr>
  <p:slideViewPr>
    <p:cSldViewPr snapToGrid="0">
      <p:cViewPr varScale="1">
        <p:scale>
          <a:sx n="67" d="100"/>
          <a:sy n="67" d="100"/>
        </p:scale>
        <p:origin x="102" y="204"/>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A37F7A-782D-430C-B7DE-046B665BEF14}" type="datetimeFigureOut">
              <a:rPr lang="en-US" smtClean="0"/>
              <a:t>11/3/2020</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11/3/2020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a:t>
            </a:fld>
            <a:endParaRPr lang="en-US" dirty="0"/>
          </a:p>
        </p:txBody>
      </p:sp>
    </p:spTree>
    <p:extLst>
      <p:ext uri="{BB962C8B-B14F-4D97-AF65-F5344CB8AC3E}">
        <p14:creationId xmlns:p14="http://schemas.microsoft.com/office/powerpoint/2010/main" val="61691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642522B-78D1-4CFE-9C03-C66EB9383A43}"/>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4CCDEFE9-A800-4315-A840-77FCB68970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Mu’awiya claimed control over the Muslim empire as caliph in 661, ushering in the Umayyad Dynasty and moving the capital of the empire from Medina to Damascus, Syria.</a:t>
            </a:r>
          </a:p>
          <a:p>
            <a:pPr marL="0" lvl="1" eaLnBrk="1" hangingPunct="1"/>
            <a:r>
              <a:rPr lang="en-US" altLang="en-US"/>
              <a:t>With the center of the empire shifted to the Levant (the region on the eastern coast of the Mediterranean Sea that includes present-day Lebanon, Syria, Jordon, Israel/Palestine, and Egypt), incursions to the west via the Mediterranean Sea were much easier to accomplish. The empire thus formally expanded to North Africa and Spain, and Arabic was declared the state language in all the conquered areas.</a:t>
            </a:r>
          </a:p>
          <a:p>
            <a:pPr eaLnBrk="1" hangingPunct="1"/>
            <a:r>
              <a:rPr lang="en-US" altLang="en-US"/>
              <a:t>The Umayyads launched a new wave of invasions east to the Indus River, bringing Central Asia into the Islamic fold. With its expansion, the Muslim empire revived trade along the Silk Road, stimulating a transcontinental trading system that stretched from the Far East to Europe.</a:t>
            </a:r>
          </a:p>
          <a:p>
            <a:pPr eaLnBrk="1" hangingPunct="1"/>
            <a:r>
              <a:rPr lang="en-US" altLang="en-US"/>
              <a:t>Mu’awiya was succeeded as caliph by his son, the first time the position was passed through the bloodline. The caliphate under the Umayyads began to resemble an empire or kingdom ruled by hereditary emperors like those heading the Byzantine and Persian empires.</a:t>
            </a:r>
          </a:p>
        </p:txBody>
      </p:sp>
    </p:spTree>
    <p:extLst>
      <p:ext uri="{BB962C8B-B14F-4D97-AF65-F5344CB8AC3E}">
        <p14:creationId xmlns:p14="http://schemas.microsoft.com/office/powerpoint/2010/main" val="314212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CFA871CC-62FE-47F2-BC19-436F78576E29}"/>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2367AC3D-52BD-4201-A43C-490D52F5D6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Abbasids claimed legitimacy as the descendants of Muhammad’s uncle, Abbas ibn Abd al-Muttalib. The Abbasids commanded initial endorsement by the Shi’a, upholding their belief that the leader of the </a:t>
            </a:r>
            <a:r>
              <a:rPr lang="en-US" altLang="en-US" i="1"/>
              <a:t>umma </a:t>
            </a:r>
            <a:r>
              <a:rPr lang="en-US" altLang="en-US"/>
              <a:t>must be a relative of Muhammad (though the Abbasids renounced their Shi’a beliefs soon after coming to power, infuriating their Shi’a supporters). They also appealed to the disenfranchised non-Arab Muslims in the empire and to Muslims who objected to the Umayyads’ extravagant, imperial ways and authoritarian rule.</a:t>
            </a:r>
          </a:p>
          <a:p>
            <a:pPr eaLnBrk="1" hangingPunct="1"/>
            <a:r>
              <a:rPr lang="en-US" altLang="en-US"/>
              <a:t>When the Umayyad dynasty was overthrown in 750 following a series of revolts, the new caliph attempted to destroy the entire Umayyad clan. Many of the Umayyads were massacred during a banquet, while others were chased down.</a:t>
            </a:r>
          </a:p>
          <a:p>
            <a:pPr eaLnBrk="1" hangingPunct="1"/>
            <a:r>
              <a:rPr lang="en-US" altLang="en-US"/>
              <a:t>A single Umayyad prince escaped death by fleeing to North Africa and then to al-Andalus, where he established the Umayyad Emirate of Cordoba in 756. (See slide 41.)</a:t>
            </a:r>
          </a:p>
        </p:txBody>
      </p:sp>
    </p:spTree>
    <p:extLst>
      <p:ext uri="{BB962C8B-B14F-4D97-AF65-F5344CB8AC3E}">
        <p14:creationId xmlns:p14="http://schemas.microsoft.com/office/powerpoint/2010/main" val="884668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a:xfrm>
            <a:off x="7605951" y="6423914"/>
            <a:ext cx="2844799" cy="365125"/>
          </a:xfrm>
        </p:spPr>
        <p:txBody>
          <a:bodyPr/>
          <a:lstStyle/>
          <a:p>
            <a:fld id="{73816531-CCD3-4909-A41B-EAB1049BDA8C}" type="datetime1">
              <a:rPr lang="en-US" smtClean="0"/>
              <a:t>11/3/2020</a:t>
            </a:fld>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Teach a Course</a:t>
            </a:r>
          </a:p>
        </p:txBody>
      </p:sp>
    </p:spTree>
    <p:extLst>
      <p:ext uri="{BB962C8B-B14F-4D97-AF65-F5344CB8AC3E}">
        <p14:creationId xmlns:p14="http://schemas.microsoft.com/office/powerpoint/2010/main" val="380092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11/3/2020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91795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605951" y="6423914"/>
            <a:ext cx="2844799" cy="365125"/>
          </a:xfrm>
        </p:spPr>
        <p:txBody>
          <a:bodyPr/>
          <a:lstStyle>
            <a:lvl1pPr>
              <a:defRPr/>
            </a:lvl1pPr>
          </a:lstStyle>
          <a:p>
            <a:fld id="{670A55AC-ADB5-440D-AFFF-99C1406F297F}" type="datetime1">
              <a:rPr lang="en-US" smtClean="0"/>
              <a:t>11/3/2020</a:t>
            </a:fld>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Teach a Course</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79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a:t>Click icon to add picture</a:t>
            </a:r>
            <a:endParaRPr lang="en-US" noProof="0" dirty="0"/>
          </a:p>
        </p:txBody>
      </p:sp>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11/3/2020</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2130529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325548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1251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93797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0184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7580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2501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64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CE9E340-46EE-4A5F-9C9B-315AD29A92C5}" type="datetimeFigureOut">
              <a:rPr lang="en-US" noProof="0" smtClean="0"/>
              <a:t>11/3/2020</a:t>
            </a:fld>
            <a:endParaRPr lang="en-US" noProof="0"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noProof="0"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3707033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2656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45420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5838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38"/>
            <a:ext cx="3048000" cy="6202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274638"/>
            <a:ext cx="8940800" cy="6202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9271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0216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0"/>
            <a:ext cx="5384800" cy="4876800"/>
          </a:xfrm>
        </p:spPr>
        <p:txBody>
          <a:bodyPr/>
          <a:lstStyle/>
          <a:p>
            <a:pPr lvl="0"/>
            <a:endParaRPr lang="en-US" noProof="0"/>
          </a:p>
        </p:txBody>
      </p:sp>
      <p:sp>
        <p:nvSpPr>
          <p:cNvPr id="4" name="Text Placeholder 3"/>
          <p:cNvSpPr>
            <a:spLocks noGrp="1"/>
          </p:cNvSpPr>
          <p:nvPr>
            <p:ph type="body" sz="half" idx="2"/>
          </p:nvPr>
        </p:nvSpPr>
        <p:spPr>
          <a:xfrm>
            <a:off x="6197600" y="1600200"/>
            <a:ext cx="53848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7109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7962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4114800"/>
            <a:ext cx="10972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8038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38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4405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4114800"/>
            <a:ext cx="10972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85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50CE4CA-34EA-472D-A23C-1DE165FCAA2F}"/>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11/3/2020</a:t>
            </a:fld>
            <a:endParaRPr lang="en-US" noProof="0" dirty="0"/>
          </a:p>
        </p:txBody>
      </p:sp>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3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38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7299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274638"/>
            <a:ext cx="121920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4114800"/>
            <a:ext cx="538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38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7222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11/3/2020</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30041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4B42F-2C80-4037-BF8E-C209D59D9300}"/>
              </a:ext>
            </a:extLst>
          </p:cNvPr>
          <p:cNvSpPr>
            <a:spLocks noGrp="1"/>
          </p:cNvSpPr>
          <p:nvPr>
            <p:ph type="dt" sz="half" idx="10"/>
          </p:nvPr>
        </p:nvSpPr>
        <p:spPr>
          <a:xfrm>
            <a:off x="7605951" y="6435376"/>
            <a:ext cx="2844799" cy="365125"/>
          </a:xfrm>
        </p:spPr>
        <p:txBody>
          <a:bodyPr/>
          <a:lstStyle/>
          <a:p>
            <a:fld id="{91CD4B7E-D172-41E4-BE36-64B5A7E393CD}" type="datetimeFigureOut">
              <a:rPr lang="en-US" noProof="0" smtClean="0"/>
              <a:t>11/3/2020</a:t>
            </a:fld>
            <a:endParaRPr lang="en-US" noProof="0" dirty="0"/>
          </a:p>
        </p:txBody>
      </p:sp>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noProof="0" dirty="0"/>
              <a:t>Teach a Course</a:t>
            </a:r>
          </a:p>
        </p:txBody>
      </p:sp>
    </p:spTree>
    <p:extLst>
      <p:ext uri="{BB962C8B-B14F-4D97-AF65-F5344CB8AC3E}">
        <p14:creationId xmlns:p14="http://schemas.microsoft.com/office/powerpoint/2010/main" val="290211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11BF3AA-AA64-40B2-94AA-20312968771D}"/>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11/3/2020</a:t>
            </a:fld>
            <a:endParaRPr lang="en-US" noProof="0" dirty="0"/>
          </a:p>
        </p:txBody>
      </p:sp>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accent1">
                    <a:lumMod val="50000"/>
                  </a:schemeClr>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140227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11/3/2020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00810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11/3/2020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268622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11/3/2020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144552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accent1"/>
                </a:solidFill>
              </a:defRPr>
            </a:lvl1pPr>
          </a:lstStyle>
          <a:p>
            <a:fld id="{0A7F1CA9-BED2-4756-8AEF-E0F68B0488B6}" type="datetime1">
              <a:rPr lang="en-US" smtClean="0"/>
              <a:pPr/>
              <a:t>11/3/2020</a:t>
            </a:fld>
            <a:endParaRPr lang="en-US" dirty="0"/>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Teach a Course</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14" r:id="rId1"/>
    <p:sldLayoutId id="2147483743" r:id="rId2"/>
    <p:sldLayoutId id="2147483734" r:id="rId3"/>
    <p:sldLayoutId id="2147483735" r:id="rId4"/>
    <p:sldLayoutId id="2147483736" r:id="rId5"/>
    <p:sldLayoutId id="2147483737" r:id="rId6"/>
    <p:sldLayoutId id="2147483738" r:id="rId7"/>
    <p:sldLayoutId id="2147483740" r:id="rId8"/>
    <p:sldLayoutId id="2147483741" r:id="rId9"/>
    <p:sldLayoutId id="2147483742" r:id="rId10"/>
    <p:sldLayoutId id="2147483739" r:id="rId11"/>
    <p:sldLayoutId id="2147483744" r:id="rId12"/>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316EEC0-669B-41C1-AB9C-D3E19E30C7ED}"/>
              </a:ext>
            </a:extLst>
          </p:cNvPr>
          <p:cNvSpPr>
            <a:spLocks noGrp="1" noChangeArrowheads="1"/>
          </p:cNvSpPr>
          <p:nvPr>
            <p:ph type="title"/>
          </p:nvPr>
        </p:nvSpPr>
        <p:spPr bwMode="auto">
          <a:xfrm>
            <a:off x="0" y="274638"/>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D5C75A2-E8CD-4A55-AFC0-4340DAA73539}"/>
              </a:ext>
            </a:extLst>
          </p:cNvPr>
          <p:cNvSpPr>
            <a:spLocks noGrp="1" noChangeArrowheads="1"/>
          </p:cNvSpPr>
          <p:nvPr>
            <p:ph type="body" idx="1"/>
          </p:nvPr>
        </p:nvSpPr>
        <p:spPr bwMode="auto">
          <a:xfrm>
            <a:off x="609600" y="1600200"/>
            <a:ext cx="1097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7446082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GBengaly" pitchFamily="2" charset="0"/>
        </a:defRPr>
      </a:lvl2pPr>
      <a:lvl3pPr algn="ctr" rtl="0" eaLnBrk="0" fontAlgn="base" hangingPunct="0">
        <a:spcBef>
          <a:spcPct val="0"/>
        </a:spcBef>
        <a:spcAft>
          <a:spcPct val="0"/>
        </a:spcAft>
        <a:defRPr sz="4400">
          <a:solidFill>
            <a:schemeClr val="tx2"/>
          </a:solidFill>
          <a:latin typeface="AGBengaly" pitchFamily="2" charset="0"/>
        </a:defRPr>
      </a:lvl3pPr>
      <a:lvl4pPr algn="ctr" rtl="0" eaLnBrk="0" fontAlgn="base" hangingPunct="0">
        <a:spcBef>
          <a:spcPct val="0"/>
        </a:spcBef>
        <a:spcAft>
          <a:spcPct val="0"/>
        </a:spcAft>
        <a:defRPr sz="4400">
          <a:solidFill>
            <a:schemeClr val="tx2"/>
          </a:solidFill>
          <a:latin typeface="AGBengaly" pitchFamily="2" charset="0"/>
        </a:defRPr>
      </a:lvl4pPr>
      <a:lvl5pPr algn="ctr" rtl="0" eaLnBrk="0" fontAlgn="base" hangingPunct="0">
        <a:spcBef>
          <a:spcPct val="0"/>
        </a:spcBef>
        <a:spcAft>
          <a:spcPct val="0"/>
        </a:spcAft>
        <a:defRPr sz="4400">
          <a:solidFill>
            <a:schemeClr val="tx2"/>
          </a:solidFill>
          <a:latin typeface="AGBengaly" pitchFamily="2" charset="0"/>
        </a:defRPr>
      </a:lvl5pPr>
      <a:lvl6pPr marL="457200" algn="ctr" rtl="0" fontAlgn="base">
        <a:spcBef>
          <a:spcPct val="0"/>
        </a:spcBef>
        <a:spcAft>
          <a:spcPct val="0"/>
        </a:spcAft>
        <a:defRPr sz="4400">
          <a:solidFill>
            <a:schemeClr val="tx2"/>
          </a:solidFill>
          <a:latin typeface="AGBengaly" pitchFamily="2" charset="0"/>
        </a:defRPr>
      </a:lvl6pPr>
      <a:lvl7pPr marL="914400" algn="ctr" rtl="0" fontAlgn="base">
        <a:spcBef>
          <a:spcPct val="0"/>
        </a:spcBef>
        <a:spcAft>
          <a:spcPct val="0"/>
        </a:spcAft>
        <a:defRPr sz="4400">
          <a:solidFill>
            <a:schemeClr val="tx2"/>
          </a:solidFill>
          <a:latin typeface="AGBengaly" pitchFamily="2" charset="0"/>
        </a:defRPr>
      </a:lvl7pPr>
      <a:lvl8pPr marL="1371600" algn="ctr" rtl="0" fontAlgn="base">
        <a:spcBef>
          <a:spcPct val="0"/>
        </a:spcBef>
        <a:spcAft>
          <a:spcPct val="0"/>
        </a:spcAft>
        <a:defRPr sz="4400">
          <a:solidFill>
            <a:schemeClr val="tx2"/>
          </a:solidFill>
          <a:latin typeface="AGBengaly" pitchFamily="2" charset="0"/>
        </a:defRPr>
      </a:lvl8pPr>
      <a:lvl9pPr marL="1828800" algn="ctr" rtl="0" fontAlgn="base">
        <a:spcBef>
          <a:spcPct val="0"/>
        </a:spcBef>
        <a:spcAft>
          <a:spcPct val="0"/>
        </a:spcAft>
        <a:defRPr sz="4400">
          <a:solidFill>
            <a:schemeClr val="tx2"/>
          </a:solidFill>
          <a:latin typeface="AGBengaly" pitchFamily="2"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4" name="Picture 3" descr="people gathered around blueprints">
            <a:extLst>
              <a:ext uri="{FF2B5EF4-FFF2-40B4-BE49-F238E27FC236}">
                <a16:creationId xmlns:a16="http://schemas.microsoft.com/office/drawing/2014/main" id="{424717DA-0300-4297-B453-65314C5BEA09}"/>
              </a:ext>
            </a:extLst>
          </p:cNvPr>
          <p:cNvPicPr>
            <a:picLocks noChangeAspect="1"/>
          </p:cNvPicPr>
          <p:nvPr/>
        </p:nvPicPr>
        <p:blipFill>
          <a:blip r:embed="rId3"/>
          <a:srcRect/>
          <a:stretch/>
        </p:blipFill>
        <p:spPr>
          <a:xfrm>
            <a:off x="453302" y="458611"/>
            <a:ext cx="7588885" cy="5894002"/>
          </a:xfrm>
          <a:prstGeom prst="rect">
            <a:avLst/>
          </a:prstGeom>
        </p:spPr>
      </p:pic>
      <p:sp>
        <p:nvSpPr>
          <p:cNvPr id="20" name="Rectangle 19">
            <a:extLst>
              <a:ext uri="{FF2B5EF4-FFF2-40B4-BE49-F238E27FC236}">
                <a16:creationId xmlns:a16="http://schemas.microsoft.com/office/drawing/2014/main" id="{5684944A-8803-462C-84C5-4576C56A77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372723" y="850791"/>
            <a:ext cx="3202016" cy="4198288"/>
          </a:xfrm>
        </p:spPr>
        <p:txBody>
          <a:bodyPr anchor="ctr">
            <a:normAutofit/>
          </a:bodyPr>
          <a:lstStyle/>
          <a:p>
            <a:r>
              <a:rPr lang="en-US" sz="2800" dirty="0" smtClean="0">
                <a:solidFill>
                  <a:srgbClr val="FFFFFF"/>
                </a:solidFill>
              </a:rPr>
              <a:t>Early world history</a:t>
            </a:r>
            <a:br>
              <a:rPr lang="en-US" sz="2800" dirty="0" smtClean="0">
                <a:solidFill>
                  <a:srgbClr val="FFFFFF"/>
                </a:solidFill>
              </a:rPr>
            </a:br>
            <a:endParaRPr lang="en-US" sz="1600" dirty="0">
              <a:solidFill>
                <a:srgbClr val="FFFFFF"/>
              </a:solidFill>
            </a:endParaRPr>
          </a:p>
        </p:txBody>
      </p:sp>
      <p:sp>
        <p:nvSpPr>
          <p:cNvPr id="22" name="Rectangle 21">
            <a:extLst>
              <a:ext uri="{FF2B5EF4-FFF2-40B4-BE49-F238E27FC236}">
                <a16:creationId xmlns:a16="http://schemas.microsoft.com/office/drawing/2014/main" id="{E07F3B49-8C20-42F5-831D-59306D05F6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372723" y="5545331"/>
            <a:ext cx="3202016" cy="649222"/>
          </a:xfrm>
          <a:noFill/>
        </p:spPr>
        <p:txBody>
          <a:bodyPr anchor="ctr">
            <a:normAutofit/>
          </a:bodyPr>
          <a:lstStyle/>
          <a:p>
            <a:r>
              <a:rPr lang="en-US" sz="1800" dirty="0" smtClean="0">
                <a:solidFill>
                  <a:schemeClr val="tx2">
                    <a:lumMod val="25000"/>
                    <a:lumOff val="75000"/>
                    <a:alpha val="75000"/>
                  </a:schemeClr>
                </a:solidFill>
              </a:rPr>
              <a:t>Golden age of </a:t>
            </a:r>
            <a:r>
              <a:rPr lang="en-US" sz="1800" dirty="0" err="1" smtClean="0">
                <a:solidFill>
                  <a:schemeClr val="tx2">
                    <a:lumMod val="25000"/>
                    <a:lumOff val="75000"/>
                    <a:alpha val="75000"/>
                  </a:schemeClr>
                </a:solidFill>
              </a:rPr>
              <a:t>islam</a:t>
            </a:r>
            <a:endParaRPr lang="en-US" sz="1800" dirty="0">
              <a:solidFill>
                <a:schemeClr val="tx2">
                  <a:lumMod val="25000"/>
                  <a:lumOff val="75000"/>
                  <a:alpha val="75000"/>
                </a:schemeClr>
              </a:solidFill>
            </a:endParaRPr>
          </a:p>
        </p:txBody>
      </p:sp>
    </p:spTree>
    <p:extLst>
      <p:ext uri="{BB962C8B-B14F-4D97-AF65-F5344CB8AC3E}">
        <p14:creationId xmlns:p14="http://schemas.microsoft.com/office/powerpoint/2010/main" val="420971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BB21AD-0690-47F7-B03F-21C935D373D7}"/>
              </a:ext>
            </a:extLst>
          </p:cNvPr>
          <p:cNvSpPr>
            <a:spLocks noGrp="1"/>
          </p:cNvSpPr>
          <p:nvPr>
            <p:ph type="sldNum" sz="quarter" idx="12"/>
          </p:nvPr>
        </p:nvSpPr>
        <p:spPr/>
        <p:txBody>
          <a:bodyPr/>
          <a:lstStyle/>
          <a:p>
            <a:fld id="{F603CDE5-C1D8-4EDD-870F-A498BAFA520F}" type="slidenum">
              <a:rPr lang="en-US" noProof="0" smtClean="0"/>
              <a:t>2</a:t>
            </a:fld>
            <a:endParaRPr lang="en-US" noProof="0" dirty="0"/>
          </a:p>
        </p:txBody>
      </p:sp>
      <p:sp>
        <p:nvSpPr>
          <p:cNvPr id="3" name="Footer Placeholder 2">
            <a:extLst>
              <a:ext uri="{FF2B5EF4-FFF2-40B4-BE49-F238E27FC236}">
                <a16:creationId xmlns:a16="http://schemas.microsoft.com/office/drawing/2014/main" id="{DAB3DA54-559D-4BB1-AB2B-FBE4B18D5A49}"/>
              </a:ext>
            </a:extLst>
          </p:cNvPr>
          <p:cNvSpPr>
            <a:spLocks noGrp="1"/>
          </p:cNvSpPr>
          <p:nvPr>
            <p:ph type="ftr" sz="quarter" idx="11"/>
          </p:nvPr>
        </p:nvSpPr>
        <p:spPr/>
        <p:txBody>
          <a:bodyPr/>
          <a:lstStyle/>
          <a:p>
            <a:pPr algn="l"/>
            <a:r>
              <a:rPr lang="en-US" noProof="0" dirty="0"/>
              <a:t>Building content knowledge notes </a:t>
            </a:r>
          </a:p>
        </p:txBody>
      </p:sp>
      <p:sp>
        <p:nvSpPr>
          <p:cNvPr id="4" name="Title 3">
            <a:extLst>
              <a:ext uri="{FF2B5EF4-FFF2-40B4-BE49-F238E27FC236}">
                <a16:creationId xmlns:a16="http://schemas.microsoft.com/office/drawing/2014/main" id="{A5308F76-D145-4F77-B851-6F9316919FE3}"/>
              </a:ext>
            </a:extLst>
          </p:cNvPr>
          <p:cNvSpPr>
            <a:spLocks noGrp="1"/>
          </p:cNvSpPr>
          <p:nvPr>
            <p:ph type="title"/>
          </p:nvPr>
        </p:nvSpPr>
        <p:spPr/>
        <p:txBody>
          <a:bodyPr/>
          <a:lstStyle/>
          <a:p>
            <a:r>
              <a:rPr lang="en-US" dirty="0"/>
              <a:t>Brief Overview </a:t>
            </a:r>
          </a:p>
        </p:txBody>
      </p:sp>
      <p:sp>
        <p:nvSpPr>
          <p:cNvPr id="5" name="Text Placeholder 4">
            <a:extLst>
              <a:ext uri="{FF2B5EF4-FFF2-40B4-BE49-F238E27FC236}">
                <a16:creationId xmlns:a16="http://schemas.microsoft.com/office/drawing/2014/main" id="{B1B190E9-E37E-4687-B6D6-995C393C719F}"/>
              </a:ext>
            </a:extLst>
          </p:cNvPr>
          <p:cNvSpPr>
            <a:spLocks noGrp="1"/>
          </p:cNvSpPr>
          <p:nvPr>
            <p:ph type="body" idx="1"/>
          </p:nvPr>
        </p:nvSpPr>
        <p:spPr>
          <a:xfrm>
            <a:off x="581192" y="2250892"/>
            <a:ext cx="5514807" cy="536005"/>
          </a:xfrm>
        </p:spPr>
        <p:txBody>
          <a:bodyPr/>
          <a:lstStyle/>
          <a:p>
            <a:r>
              <a:rPr lang="en-US" sz="2000" dirty="0"/>
              <a:t>New York Social Studies Framework Connection  </a:t>
            </a:r>
          </a:p>
        </p:txBody>
      </p:sp>
      <p:sp>
        <p:nvSpPr>
          <p:cNvPr id="6" name="Content Placeholder 5">
            <a:extLst>
              <a:ext uri="{FF2B5EF4-FFF2-40B4-BE49-F238E27FC236}">
                <a16:creationId xmlns:a16="http://schemas.microsoft.com/office/drawing/2014/main" id="{ABCED47E-6DE9-4259-834B-51F1686D330A}"/>
              </a:ext>
            </a:extLst>
          </p:cNvPr>
          <p:cNvSpPr>
            <a:spLocks noGrp="1"/>
          </p:cNvSpPr>
          <p:nvPr>
            <p:ph sz="half" idx="2"/>
          </p:nvPr>
        </p:nvSpPr>
        <p:spPr/>
        <p:txBody>
          <a:bodyPr>
            <a:normAutofit/>
          </a:bodyPr>
          <a:lstStyle/>
          <a:p>
            <a:r>
              <a:rPr lang="en-US" b="1" dirty="0"/>
              <a:t>9.5 POLITICAL POWERS AND ACHIEVEMENTS: New power arrangements emerged across Eurasia. Political states and empires employed a variety of techniques for expanding and maintaining control. Periods of relative stability allowed for significant cultural, technological, and scientific innovations. </a:t>
            </a:r>
            <a:r>
              <a:rPr lang="en-US" dirty="0"/>
              <a:t> </a:t>
            </a:r>
            <a:r>
              <a:rPr lang="en-US" b="1" dirty="0" smtClean="0"/>
              <a:t>(</a:t>
            </a:r>
            <a:r>
              <a:rPr lang="en-US" b="1" dirty="0"/>
              <a:t>Standards: 2, 3, 4, 5; Themes ID, MOV, GOV, CIV, TECH) </a:t>
            </a:r>
            <a:endParaRPr lang="en-US" dirty="0"/>
          </a:p>
        </p:txBody>
      </p:sp>
      <p:sp>
        <p:nvSpPr>
          <p:cNvPr id="7" name="Text Placeholder 6">
            <a:extLst>
              <a:ext uri="{FF2B5EF4-FFF2-40B4-BE49-F238E27FC236}">
                <a16:creationId xmlns:a16="http://schemas.microsoft.com/office/drawing/2014/main" id="{A0E530DF-05F8-42C7-94B3-72485D578456}"/>
              </a:ext>
            </a:extLst>
          </p:cNvPr>
          <p:cNvSpPr>
            <a:spLocks noGrp="1"/>
          </p:cNvSpPr>
          <p:nvPr>
            <p:ph type="body" sz="quarter" idx="3"/>
          </p:nvPr>
        </p:nvSpPr>
        <p:spPr>
          <a:xfrm>
            <a:off x="6217709" y="2250892"/>
            <a:ext cx="5393100" cy="553373"/>
          </a:xfrm>
        </p:spPr>
        <p:txBody>
          <a:bodyPr/>
          <a:lstStyle/>
          <a:p>
            <a:r>
              <a:rPr lang="en-US" dirty="0"/>
              <a:t>Key Social Studies Terms to Look for: </a:t>
            </a:r>
          </a:p>
        </p:txBody>
      </p:sp>
      <p:sp>
        <p:nvSpPr>
          <p:cNvPr id="8" name="Content Placeholder 7">
            <a:extLst>
              <a:ext uri="{FF2B5EF4-FFF2-40B4-BE49-F238E27FC236}">
                <a16:creationId xmlns:a16="http://schemas.microsoft.com/office/drawing/2014/main" id="{E0D6FE0F-15FE-4393-855D-EA9B5E4EB46E}"/>
              </a:ext>
            </a:extLst>
          </p:cNvPr>
          <p:cNvSpPr>
            <a:spLocks noGrp="1"/>
          </p:cNvSpPr>
          <p:nvPr>
            <p:ph sz="quarter" idx="4"/>
          </p:nvPr>
        </p:nvSpPr>
        <p:spPr/>
        <p:txBody>
          <a:bodyPr/>
          <a:lstStyle/>
          <a:p>
            <a:r>
              <a:rPr lang="en-US" dirty="0" smtClean="0"/>
              <a:t>Five Pillars</a:t>
            </a:r>
          </a:p>
          <a:p>
            <a:r>
              <a:rPr lang="en-US" dirty="0" smtClean="0"/>
              <a:t>Quran</a:t>
            </a:r>
          </a:p>
          <a:p>
            <a:r>
              <a:rPr lang="en-US" dirty="0" smtClean="0"/>
              <a:t>Sunni</a:t>
            </a:r>
          </a:p>
          <a:p>
            <a:r>
              <a:rPr lang="en-US" dirty="0" smtClean="0"/>
              <a:t>Shi’a</a:t>
            </a:r>
            <a:endParaRPr lang="en-US" dirty="0"/>
          </a:p>
        </p:txBody>
      </p:sp>
    </p:spTree>
    <p:extLst>
      <p:ext uri="{BB962C8B-B14F-4D97-AF65-F5344CB8AC3E}">
        <p14:creationId xmlns:p14="http://schemas.microsoft.com/office/powerpoint/2010/main" val="725395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603CDE5-C1D8-4EDD-870F-A498BAFA520F}" type="slidenum">
              <a:rPr lang="en-US" noProof="0" smtClean="0"/>
              <a:t>3</a:t>
            </a:fld>
            <a:endParaRPr lang="en-US" noProof="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33" y="119514"/>
            <a:ext cx="9535884" cy="6738486"/>
          </a:xfrm>
          <a:prstGeom prst="rect">
            <a:avLst/>
          </a:prstGeom>
        </p:spPr>
      </p:pic>
    </p:spTree>
    <p:extLst>
      <p:ext uri="{BB962C8B-B14F-4D97-AF65-F5344CB8AC3E}">
        <p14:creationId xmlns:p14="http://schemas.microsoft.com/office/powerpoint/2010/main" val="2654824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descr="sunni shi'a chart.jpg"/>
          <p:cNvPicPr>
            <a:picLocks noGrp="1" noChangeAspect="1"/>
          </p:cNvPicPr>
          <p:nvPr>
            <p:ph idx="1"/>
          </p:nvPr>
        </p:nvPicPr>
        <p:blipFill>
          <a:blip r:embed="rId2" cstate="print"/>
          <a:srcRect l="-57664" r="-57664"/>
          <a:stretch>
            <a:fillRect/>
          </a:stretch>
        </p:blipFill>
        <p:spPr>
          <a:xfrm>
            <a:off x="-2608353" y="476680"/>
            <a:ext cx="10595066" cy="6262453"/>
          </a:xfrm>
        </p:spPr>
      </p:pic>
      <p:pic>
        <p:nvPicPr>
          <p:cNvPr id="5" name="Picture 8" descr="Islam Outline - Gray">
            <a:extLst>
              <a:ext uri="{FF2B5EF4-FFF2-40B4-BE49-F238E27FC236}">
                <a16:creationId xmlns:a16="http://schemas.microsoft.com/office/drawing/2014/main" id="{E8A6AF2A-F4D3-471E-ABB0-FEB892C38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437" y="1171672"/>
            <a:ext cx="6928563"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208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089D1F4-9EA0-4D24-A379-1E4AB804DC58}"/>
              </a:ext>
            </a:extLst>
          </p:cNvPr>
          <p:cNvSpPr>
            <a:spLocks noGrp="1" noChangeArrowheads="1"/>
          </p:cNvSpPr>
          <p:nvPr>
            <p:ph type="title"/>
          </p:nvPr>
        </p:nvSpPr>
        <p:spPr/>
        <p:txBody>
          <a:bodyPr/>
          <a:lstStyle/>
          <a:p>
            <a:pPr eaLnBrk="1" hangingPunct="1"/>
            <a:r>
              <a:rPr lang="en-US" altLang="en-US"/>
              <a:t>The Umayyads (661</a:t>
            </a:r>
            <a:r>
              <a:rPr lang="en-US" altLang="en-US">
                <a:cs typeface="Times New Roman" panose="02020603050405020304" pitchFamily="18" charset="0"/>
              </a:rPr>
              <a:t>–</a:t>
            </a:r>
            <a:r>
              <a:rPr lang="en-US" altLang="en-US"/>
              <a:t>750)</a:t>
            </a:r>
          </a:p>
        </p:txBody>
      </p:sp>
      <p:pic>
        <p:nvPicPr>
          <p:cNvPr id="36867" name="Picture 7" descr="Umayyads and Byzantines">
            <a:extLst>
              <a:ext uri="{FF2B5EF4-FFF2-40B4-BE49-F238E27FC236}">
                <a16:creationId xmlns:a16="http://schemas.microsoft.com/office/drawing/2014/main" id="{A4FD2BD7-9DF3-495F-A581-F1E11B577D3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11425" y="1600200"/>
            <a:ext cx="7169150" cy="4876800"/>
          </a:xfrm>
          <a:noFill/>
        </p:spPr>
      </p:pic>
    </p:spTree>
    <p:extLst>
      <p:ext uri="{BB962C8B-B14F-4D97-AF65-F5344CB8AC3E}">
        <p14:creationId xmlns:p14="http://schemas.microsoft.com/office/powerpoint/2010/main" val="127850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BA3E568-B16F-43FD-9D7C-75F66EBF507E}"/>
              </a:ext>
            </a:extLst>
          </p:cNvPr>
          <p:cNvSpPr>
            <a:spLocks noGrp="1" noChangeArrowheads="1"/>
          </p:cNvSpPr>
          <p:nvPr>
            <p:ph type="title"/>
          </p:nvPr>
        </p:nvSpPr>
        <p:spPr>
          <a:xfrm>
            <a:off x="1981200" y="304800"/>
            <a:ext cx="8229600" cy="1143000"/>
          </a:xfrm>
        </p:spPr>
        <p:txBody>
          <a:bodyPr/>
          <a:lstStyle/>
          <a:p>
            <a:pPr eaLnBrk="1" hangingPunct="1"/>
            <a:r>
              <a:rPr lang="en-US" altLang="en-US"/>
              <a:t>The Abbasids (750</a:t>
            </a:r>
            <a:r>
              <a:rPr lang="en-US" altLang="en-US">
                <a:cs typeface="Times New Roman" panose="02020603050405020304" pitchFamily="18" charset="0"/>
              </a:rPr>
              <a:t>–</a:t>
            </a:r>
            <a:r>
              <a:rPr lang="en-US" altLang="en-US"/>
              <a:t>1258)</a:t>
            </a:r>
          </a:p>
        </p:txBody>
      </p:sp>
      <p:pic>
        <p:nvPicPr>
          <p:cNvPr id="45059" name="Picture 11" descr="Abbasid Dynasty">
            <a:extLst>
              <a:ext uri="{FF2B5EF4-FFF2-40B4-BE49-F238E27FC236}">
                <a16:creationId xmlns:a16="http://schemas.microsoft.com/office/drawing/2014/main" id="{6CE5BEBE-665D-4918-A8F6-849FA76667E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09763" y="1598614"/>
            <a:ext cx="8369300" cy="4251325"/>
          </a:xfrm>
          <a:noFill/>
        </p:spPr>
      </p:pic>
    </p:spTree>
    <p:extLst>
      <p:ext uri="{BB962C8B-B14F-4D97-AF65-F5344CB8AC3E}">
        <p14:creationId xmlns:p14="http://schemas.microsoft.com/office/powerpoint/2010/main" val="170258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603CDE5-C1D8-4EDD-870F-A498BAFA520F}" type="slidenum">
              <a:rPr lang="en-US" noProof="0" smtClean="0"/>
              <a:t>7</a:t>
            </a:fld>
            <a:endParaRPr lang="en-US" noProof="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669" y="0"/>
            <a:ext cx="10259233" cy="6800501"/>
          </a:xfrm>
          <a:prstGeom prst="rect">
            <a:avLst/>
          </a:prstGeom>
        </p:spPr>
      </p:pic>
    </p:spTree>
    <p:extLst>
      <p:ext uri="{BB962C8B-B14F-4D97-AF65-F5344CB8AC3E}">
        <p14:creationId xmlns:p14="http://schemas.microsoft.com/office/powerpoint/2010/main" val="989611328"/>
      </p:ext>
    </p:extLst>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242F41"/>
      </a:dk2>
      <a:lt2>
        <a:srgbClr val="E2E6E8"/>
      </a:lt2>
      <a:accent1>
        <a:srgbClr val="CE7242"/>
      </a:accent1>
      <a:accent2>
        <a:srgbClr val="BC303B"/>
      </a:accent2>
      <a:accent3>
        <a:srgbClr val="CE4287"/>
      </a:accent3>
      <a:accent4>
        <a:srgbClr val="BC30AF"/>
      </a:accent4>
      <a:accent5>
        <a:srgbClr val="A042CE"/>
      </a:accent5>
      <a:accent6>
        <a:srgbClr val="6444C2"/>
      </a:accent6>
      <a:hlink>
        <a:srgbClr val="3B8AB3"/>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lassic-Corporate_Teach a Course_03_MO - v4.pptx" id="{D5AEBA98-7BE2-4600-B726-C10F88B0D5DD}" vid="{80972332-D852-4500-B88A-BEF94A57E0EB}"/>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GBengaly"/>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AD4E0F-D5B9-4E85-A9F9-55FB534FCA9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70E7F611-2872-4820-B95F-32B269E9A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225D5A-3A69-457C-B7D4-425712F5D4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corporate teach a course</Template>
  <TotalTime>748</TotalTime>
  <Words>474</Words>
  <Application>Microsoft Office PowerPoint</Application>
  <PresentationFormat>Widescreen</PresentationFormat>
  <Paragraphs>24</Paragraphs>
  <Slides>7</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AGBengaly</vt:lpstr>
      <vt:lpstr>Calibri</vt:lpstr>
      <vt:lpstr>Gill Sans MT</vt:lpstr>
      <vt:lpstr>Times New Roman</vt:lpstr>
      <vt:lpstr>Wingdings</vt:lpstr>
      <vt:lpstr>Wingdings 2</vt:lpstr>
      <vt:lpstr>DividendVTI</vt:lpstr>
      <vt:lpstr>Default Design</vt:lpstr>
      <vt:lpstr>Early world history </vt:lpstr>
      <vt:lpstr>Brief Overview </vt:lpstr>
      <vt:lpstr>PowerPoint Presentation</vt:lpstr>
      <vt:lpstr>PowerPoint Presentation</vt:lpstr>
      <vt:lpstr>The Umayyads (661–750)</vt:lpstr>
      <vt:lpstr>The Abbasids (750–1258)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name of course here (Regents United States History and Government or Regents Global History and Geography)</dc:title>
  <dc:creator>Nick Stamoulacatos</dc:creator>
  <cp:lastModifiedBy>Cesta, Amanda</cp:lastModifiedBy>
  <cp:revision>11</cp:revision>
  <dcterms:created xsi:type="dcterms:W3CDTF">2020-10-20T14:00:54Z</dcterms:created>
  <dcterms:modified xsi:type="dcterms:W3CDTF">2020-11-04T16:47:20Z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