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5" r:id="rId4"/>
    <p:sldMasterId id="2147483745" r:id="rId5"/>
  </p:sldMasterIdLst>
  <p:notesMasterIdLst>
    <p:notesMasterId r:id="rId14"/>
  </p:notesMasterIdLst>
  <p:handoutMasterIdLst>
    <p:handoutMasterId r:id="rId15"/>
  </p:handoutMasterIdLst>
  <p:sldIdLst>
    <p:sldId id="256" r:id="rId6"/>
    <p:sldId id="259" r:id="rId7"/>
    <p:sldId id="260" r:id="rId8"/>
    <p:sldId id="261" r:id="rId9"/>
    <p:sldId id="262" r:id="rId10"/>
    <p:sldId id="263"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34" autoAdjust="0"/>
  </p:normalViewPr>
  <p:slideViewPr>
    <p:cSldViewPr snapToGrid="0">
      <p:cViewPr varScale="1">
        <p:scale>
          <a:sx n="73" d="100"/>
          <a:sy n="73" d="100"/>
        </p:scale>
        <p:origin x="582" y="7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11/17/2020</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11/17/2020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73816531-CCD3-4909-A41B-EAB1049BDA8C}" type="datetime1">
              <a:rPr lang="en-US" smtClean="0"/>
              <a:t>11/17/2020</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Teach a Course</a:t>
            </a:r>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91795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670A55AC-ADB5-440D-AFFF-99C1406F297F}" type="datetime1">
              <a:rPr lang="en-US" smtClean="0"/>
              <a:t>11/17/2020</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Teach a Course</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387656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4179115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066840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85626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618862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30914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85443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CE9E340-46EE-4A5F-9C9B-315AD29A92C5}" type="datetimeFigureOut">
              <a:rPr lang="en-US" noProof="0" smtClean="0"/>
              <a:t>11/17/2020</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638585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949950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15884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0F6D20-4DD9-477A-A86E-6F2344E569CB}" type="datetimeFigureOut">
              <a:rPr lang="en-US" smtClean="0"/>
              <a:t>11/17/2020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D947D0-4978-4112-AA5E-A75C2548EE7F}" type="slidenum">
              <a:rPr lang="en-US" smtClean="0"/>
              <a:t>‹#›</a:t>
            </a:fld>
            <a:endParaRPr lang="en-US" dirty="0"/>
          </a:p>
        </p:txBody>
      </p:sp>
    </p:spTree>
    <p:extLst>
      <p:ext uri="{BB962C8B-B14F-4D97-AF65-F5344CB8AC3E}">
        <p14:creationId xmlns:p14="http://schemas.microsoft.com/office/powerpoint/2010/main" val="277528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91CD4B7E-D172-41E4-BE36-64B5A7E393CD}" type="datetimeFigureOut">
              <a:rPr lang="en-US" noProof="0" smtClean="0"/>
              <a:t>11/17/2020</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dirty="0"/>
              <a:t>Teach a Course</a:t>
            </a:r>
          </a:p>
        </p:txBody>
      </p:sp>
    </p:spTree>
    <p:extLst>
      <p:ext uri="{BB962C8B-B14F-4D97-AF65-F5344CB8AC3E}">
        <p14:creationId xmlns:p14="http://schemas.microsoft.com/office/powerpoint/2010/main" val="2902114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268622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91CD4B7E-D172-41E4-BE36-64B5A7E393CD}" type="datetimeFigureOut">
              <a:rPr lang="en-US" noProof="0" smtClean="0"/>
              <a:t>11/17/2020</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dirty="0"/>
              <a:t>Teach a Course</a:t>
            </a:r>
          </a:p>
        </p:txBody>
      </p:sp>
    </p:spTree>
    <p:extLst>
      <p:ext uri="{BB962C8B-B14F-4D97-AF65-F5344CB8AC3E}">
        <p14:creationId xmlns:p14="http://schemas.microsoft.com/office/powerpoint/2010/main" val="1445521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0A7F1CA9-BED2-4756-8AEF-E0F68B0488B6}" type="datetime1">
              <a:rPr lang="en-US" smtClean="0"/>
              <a:pPr/>
              <a:t>11/17/2020</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Teach a Course</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43" r:id="rId2"/>
    <p:sldLayoutId id="2147483734" r:id="rId3"/>
    <p:sldLayoutId id="2147483735" r:id="rId4"/>
    <p:sldLayoutId id="2147483736" r:id="rId5"/>
    <p:sldLayoutId id="2147483737" r:id="rId6"/>
    <p:sldLayoutId id="2147483738" r:id="rId7"/>
    <p:sldLayoutId id="2147483740" r:id="rId8"/>
    <p:sldLayoutId id="2147483741" r:id="rId9"/>
    <p:sldLayoutId id="2147483742" r:id="rId10"/>
    <p:sldLayoutId id="2147483739" r:id="rId11"/>
    <p:sldLayoutId id="2147483744" r:id="rId12"/>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0F6D20-4DD9-477A-A86E-6F2344E569CB}" type="datetimeFigureOut">
              <a:rPr lang="en-US" smtClean="0"/>
              <a:t>11/17/2020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947D0-4978-4112-AA5E-A75C2548EE7F}" type="slidenum">
              <a:rPr lang="en-US" smtClean="0"/>
              <a:t>‹#›</a:t>
            </a:fld>
            <a:endParaRPr lang="en-US" dirty="0"/>
          </a:p>
        </p:txBody>
      </p:sp>
    </p:spTree>
    <p:extLst>
      <p:ext uri="{BB962C8B-B14F-4D97-AF65-F5344CB8AC3E}">
        <p14:creationId xmlns:p14="http://schemas.microsoft.com/office/powerpoint/2010/main" val="335915816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372723" y="850791"/>
            <a:ext cx="3202016" cy="4198288"/>
          </a:xfrm>
        </p:spPr>
        <p:txBody>
          <a:bodyPr anchor="ctr">
            <a:normAutofit/>
          </a:bodyPr>
          <a:lstStyle/>
          <a:p>
            <a:r>
              <a:rPr lang="en-US" sz="2800" dirty="0" smtClean="0">
                <a:solidFill>
                  <a:srgbClr val="FFFFFF"/>
                </a:solidFill>
              </a:rPr>
              <a:t>Regents global history </a:t>
            </a:r>
            <a:r>
              <a:rPr lang="en-US" sz="2800" smtClean="0">
                <a:solidFill>
                  <a:srgbClr val="FFFFFF"/>
                </a:solidFill>
              </a:rPr>
              <a:t>and geography </a:t>
            </a:r>
            <a:endParaRPr lang="en-US" sz="1600" dirty="0">
              <a:solidFill>
                <a:srgbClr val="FFFFFF"/>
              </a:solidFill>
            </a:endParaRPr>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72723" y="5545331"/>
            <a:ext cx="3202016" cy="649222"/>
          </a:xfrm>
          <a:noFill/>
        </p:spPr>
        <p:txBody>
          <a:bodyPr anchor="ctr">
            <a:normAutofit/>
          </a:bodyPr>
          <a:lstStyle/>
          <a:p>
            <a:r>
              <a:rPr lang="en-US" sz="1800" dirty="0" smtClean="0">
                <a:solidFill>
                  <a:schemeClr val="tx2">
                    <a:lumMod val="25000"/>
                    <a:lumOff val="75000"/>
                    <a:alpha val="75000"/>
                  </a:schemeClr>
                </a:solidFill>
              </a:rPr>
              <a:t>Imperialism</a:t>
            </a:r>
            <a:endParaRPr lang="en-US" sz="1800" dirty="0">
              <a:solidFill>
                <a:schemeClr val="tx2">
                  <a:lumMod val="25000"/>
                  <a:lumOff val="75000"/>
                  <a:alpha val="75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98" y="0"/>
            <a:ext cx="5294475" cy="6858000"/>
          </a:xfrm>
          <a:prstGeom prst="rect">
            <a:avLst/>
          </a:prstGeom>
        </p:spPr>
      </p:pic>
    </p:spTree>
    <p:extLst>
      <p:ext uri="{BB962C8B-B14F-4D97-AF65-F5344CB8AC3E}">
        <p14:creationId xmlns:p14="http://schemas.microsoft.com/office/powerpoint/2010/main" val="420971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BB21AD-0690-47F7-B03F-21C935D373D7}"/>
              </a:ext>
            </a:extLst>
          </p:cNvPr>
          <p:cNvSpPr>
            <a:spLocks noGrp="1"/>
          </p:cNvSpPr>
          <p:nvPr>
            <p:ph type="sldNum" sz="quarter" idx="12"/>
          </p:nvPr>
        </p:nvSpPr>
        <p:spPr/>
        <p:txBody>
          <a:bodyPr/>
          <a:lstStyle/>
          <a:p>
            <a:fld id="{F603CDE5-C1D8-4EDD-870F-A498BAFA520F}" type="slidenum">
              <a:rPr lang="en-US" noProof="0" smtClean="0"/>
              <a:t>2</a:t>
            </a:fld>
            <a:endParaRPr lang="en-US" noProof="0" dirty="0"/>
          </a:p>
        </p:txBody>
      </p:sp>
      <p:sp>
        <p:nvSpPr>
          <p:cNvPr id="3" name="Footer Placeholder 2">
            <a:extLst>
              <a:ext uri="{FF2B5EF4-FFF2-40B4-BE49-F238E27FC236}">
                <a16:creationId xmlns:a16="http://schemas.microsoft.com/office/drawing/2014/main" id="{DAB3DA54-559D-4BB1-AB2B-FBE4B18D5A49}"/>
              </a:ext>
            </a:extLst>
          </p:cNvPr>
          <p:cNvSpPr>
            <a:spLocks noGrp="1"/>
          </p:cNvSpPr>
          <p:nvPr>
            <p:ph type="ftr" sz="quarter" idx="11"/>
          </p:nvPr>
        </p:nvSpPr>
        <p:spPr/>
        <p:txBody>
          <a:bodyPr/>
          <a:lstStyle/>
          <a:p>
            <a:pPr algn="l"/>
            <a:r>
              <a:rPr lang="en-US" noProof="0" dirty="0"/>
              <a:t>Building content knowledge notes </a:t>
            </a:r>
          </a:p>
        </p:txBody>
      </p:sp>
      <p:sp>
        <p:nvSpPr>
          <p:cNvPr id="4" name="Title 3">
            <a:extLst>
              <a:ext uri="{FF2B5EF4-FFF2-40B4-BE49-F238E27FC236}">
                <a16:creationId xmlns:a16="http://schemas.microsoft.com/office/drawing/2014/main" id="{A5308F76-D145-4F77-B851-6F9316919FE3}"/>
              </a:ext>
            </a:extLst>
          </p:cNvPr>
          <p:cNvSpPr>
            <a:spLocks noGrp="1"/>
          </p:cNvSpPr>
          <p:nvPr>
            <p:ph type="title"/>
          </p:nvPr>
        </p:nvSpPr>
        <p:spPr/>
        <p:txBody>
          <a:bodyPr/>
          <a:lstStyle/>
          <a:p>
            <a:r>
              <a:rPr lang="en-US" dirty="0"/>
              <a:t>Brief Overview </a:t>
            </a:r>
          </a:p>
        </p:txBody>
      </p:sp>
      <p:sp>
        <p:nvSpPr>
          <p:cNvPr id="5" name="Text Placeholder 4">
            <a:extLst>
              <a:ext uri="{FF2B5EF4-FFF2-40B4-BE49-F238E27FC236}">
                <a16:creationId xmlns:a16="http://schemas.microsoft.com/office/drawing/2014/main" id="{B1B190E9-E37E-4687-B6D6-995C393C719F}"/>
              </a:ext>
            </a:extLst>
          </p:cNvPr>
          <p:cNvSpPr>
            <a:spLocks noGrp="1"/>
          </p:cNvSpPr>
          <p:nvPr>
            <p:ph type="body" idx="1"/>
          </p:nvPr>
        </p:nvSpPr>
        <p:spPr>
          <a:xfrm>
            <a:off x="581192" y="2250892"/>
            <a:ext cx="5514807" cy="536005"/>
          </a:xfrm>
        </p:spPr>
        <p:txBody>
          <a:bodyPr/>
          <a:lstStyle/>
          <a:p>
            <a:r>
              <a:rPr lang="en-US" sz="2000" dirty="0"/>
              <a:t>New York Social Studies Framework Connection  </a:t>
            </a:r>
          </a:p>
        </p:txBody>
      </p:sp>
      <p:sp>
        <p:nvSpPr>
          <p:cNvPr id="6" name="Content Placeholder 5">
            <a:extLst>
              <a:ext uri="{FF2B5EF4-FFF2-40B4-BE49-F238E27FC236}">
                <a16:creationId xmlns:a16="http://schemas.microsoft.com/office/drawing/2014/main" id="{ABCED47E-6DE9-4259-834B-51F1686D330A}"/>
              </a:ext>
            </a:extLst>
          </p:cNvPr>
          <p:cNvSpPr>
            <a:spLocks noGrp="1"/>
          </p:cNvSpPr>
          <p:nvPr>
            <p:ph sz="half" idx="2"/>
          </p:nvPr>
        </p:nvSpPr>
        <p:spPr/>
        <p:txBody>
          <a:bodyPr/>
          <a:lstStyle/>
          <a:p>
            <a:r>
              <a:rPr lang="en-US" b="1" dirty="0"/>
              <a:t>10.4 IMPERIALISM: Western European interactions with Africa and Asia shifted from limited regional contacts along the coast to greater influence and connections throughout these regions. Competing industrialized states sought to control and transport raw materials and create new markets across the world. </a:t>
            </a:r>
            <a:r>
              <a:rPr lang="en-US" b="1" dirty="0" smtClean="0"/>
              <a:t>(</a:t>
            </a:r>
            <a:r>
              <a:rPr lang="en-US" b="1" dirty="0"/>
              <a:t>Standards: 2, 3, 4; Themes: MOV, TCC, GEO, GOV, EXCH) </a:t>
            </a:r>
            <a:endParaRPr lang="en-US" dirty="0"/>
          </a:p>
        </p:txBody>
      </p:sp>
      <p:sp>
        <p:nvSpPr>
          <p:cNvPr id="7" name="Text Placeholder 6">
            <a:extLst>
              <a:ext uri="{FF2B5EF4-FFF2-40B4-BE49-F238E27FC236}">
                <a16:creationId xmlns:a16="http://schemas.microsoft.com/office/drawing/2014/main" id="{A0E530DF-05F8-42C7-94B3-72485D578456}"/>
              </a:ext>
            </a:extLst>
          </p:cNvPr>
          <p:cNvSpPr>
            <a:spLocks noGrp="1"/>
          </p:cNvSpPr>
          <p:nvPr>
            <p:ph type="body" sz="quarter" idx="3"/>
          </p:nvPr>
        </p:nvSpPr>
        <p:spPr>
          <a:xfrm>
            <a:off x="6217709" y="2250892"/>
            <a:ext cx="5393100" cy="553373"/>
          </a:xfrm>
        </p:spPr>
        <p:txBody>
          <a:bodyPr/>
          <a:lstStyle/>
          <a:p>
            <a:r>
              <a:rPr lang="en-US" dirty="0"/>
              <a:t>Key Social Studies Terms to Look for: </a:t>
            </a:r>
          </a:p>
        </p:txBody>
      </p:sp>
      <p:sp>
        <p:nvSpPr>
          <p:cNvPr id="8" name="Content Placeholder 7">
            <a:extLst>
              <a:ext uri="{FF2B5EF4-FFF2-40B4-BE49-F238E27FC236}">
                <a16:creationId xmlns:a16="http://schemas.microsoft.com/office/drawing/2014/main" id="{E0D6FE0F-15FE-4393-855D-EA9B5E4EB46E}"/>
              </a:ext>
            </a:extLst>
          </p:cNvPr>
          <p:cNvSpPr>
            <a:spLocks noGrp="1"/>
          </p:cNvSpPr>
          <p:nvPr>
            <p:ph sz="quarter" idx="4"/>
          </p:nvPr>
        </p:nvSpPr>
        <p:spPr>
          <a:xfrm>
            <a:off x="6217709" y="2926052"/>
            <a:ext cx="5393100" cy="3746211"/>
          </a:xfrm>
        </p:spPr>
        <p:txBody>
          <a:bodyPr>
            <a:normAutofit/>
          </a:bodyPr>
          <a:lstStyle/>
          <a:p>
            <a:r>
              <a:rPr lang="en-US" dirty="0" smtClean="0"/>
              <a:t>Imperialism</a:t>
            </a:r>
          </a:p>
          <a:p>
            <a:r>
              <a:rPr lang="en-US" dirty="0" smtClean="0"/>
              <a:t>“White Man’s Burden”</a:t>
            </a:r>
          </a:p>
          <a:p>
            <a:r>
              <a:rPr lang="en-US" dirty="0" smtClean="0"/>
              <a:t>Sphere of influence</a:t>
            </a:r>
          </a:p>
          <a:p>
            <a:r>
              <a:rPr lang="en-US" dirty="0" err="1" smtClean="0"/>
              <a:t>Sepoy</a:t>
            </a:r>
            <a:r>
              <a:rPr lang="en-US" dirty="0" smtClean="0"/>
              <a:t> Mutiny</a:t>
            </a:r>
          </a:p>
          <a:p>
            <a:r>
              <a:rPr lang="en-US" dirty="0" smtClean="0"/>
              <a:t>Scramble for Africa</a:t>
            </a:r>
          </a:p>
          <a:p>
            <a:r>
              <a:rPr lang="en-US" dirty="0" smtClean="0"/>
              <a:t>Berlin Conference</a:t>
            </a:r>
          </a:p>
          <a:p>
            <a:r>
              <a:rPr lang="en-US" dirty="0" smtClean="0"/>
              <a:t>Boxer Rebellion</a:t>
            </a:r>
          </a:p>
          <a:p>
            <a:r>
              <a:rPr lang="en-US" dirty="0" smtClean="0"/>
              <a:t>Modernization</a:t>
            </a:r>
          </a:p>
          <a:p>
            <a:r>
              <a:rPr lang="en-US" dirty="0" smtClean="0"/>
              <a:t>Westernization</a:t>
            </a:r>
          </a:p>
          <a:p>
            <a:endParaRPr lang="en-US" dirty="0"/>
          </a:p>
        </p:txBody>
      </p:sp>
    </p:spTree>
    <p:extLst>
      <p:ext uri="{BB962C8B-B14F-4D97-AF65-F5344CB8AC3E}">
        <p14:creationId xmlns:p14="http://schemas.microsoft.com/office/powerpoint/2010/main" val="725395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 y="0"/>
            <a:ext cx="12201601" cy="857839"/>
          </a:xfrm>
        </p:spPr>
        <p:txBody>
          <a:bodyPr>
            <a:normAutofit/>
          </a:bodyPr>
          <a:lstStyle/>
          <a:p>
            <a:pPr algn="ctr"/>
            <a:r>
              <a:rPr lang="en-US" b="1" u="sng" dirty="0">
                <a:latin typeface="Arial" panose="020B0604020202020204" pitchFamily="34" charset="0"/>
                <a:cs typeface="Arial" panose="020B0604020202020204" pitchFamily="34" charset="0"/>
              </a:rPr>
              <a:t>Introduction to Imperialism </a:t>
            </a:r>
          </a:p>
        </p:txBody>
      </p:sp>
      <p:sp>
        <p:nvSpPr>
          <p:cNvPr id="3" name="Content Placeholder 2"/>
          <p:cNvSpPr>
            <a:spLocks noGrp="1"/>
          </p:cNvSpPr>
          <p:nvPr>
            <p:ph idx="1"/>
          </p:nvPr>
        </p:nvSpPr>
        <p:spPr>
          <a:xfrm>
            <a:off x="0" y="772998"/>
            <a:ext cx="12075736" cy="2837468"/>
          </a:xfrm>
        </p:spPr>
        <p:txBody>
          <a:bodyPr>
            <a:normAutofit/>
          </a:bodyPr>
          <a:lstStyle/>
          <a:p>
            <a:pPr>
              <a:lnSpc>
                <a:spcPct val="100000"/>
              </a:lnSpc>
              <a:spcBef>
                <a:spcPts val="0"/>
              </a:spcBef>
            </a:pPr>
            <a:r>
              <a:rPr lang="en-US" sz="3200" b="1" dirty="0">
                <a:cs typeface="Arial" panose="020B0604020202020204" pitchFamily="34" charset="0"/>
              </a:rPr>
              <a:t>Imperialism</a:t>
            </a:r>
            <a:r>
              <a:rPr lang="en-US" sz="3200" dirty="0">
                <a:cs typeface="Arial" panose="020B0604020202020204" pitchFamily="34" charset="0"/>
              </a:rPr>
              <a:t> </a:t>
            </a:r>
            <a:r>
              <a:rPr lang="en-US" sz="3200" dirty="0" smtClean="0">
                <a:cs typeface="Arial" panose="020B0604020202020204" pitchFamily="34" charset="0"/>
              </a:rPr>
              <a:t>is </a:t>
            </a:r>
            <a:r>
              <a:rPr lang="en-US" sz="3200" dirty="0">
                <a:cs typeface="Arial" panose="020B0604020202020204" pitchFamily="34" charset="0"/>
              </a:rPr>
              <a:t>when a strong country conquers and takes over a weaker country.  The area that is taken over is known as a colony. </a:t>
            </a:r>
          </a:p>
          <a:p>
            <a:pPr>
              <a:lnSpc>
                <a:spcPct val="100000"/>
              </a:lnSpc>
              <a:spcBef>
                <a:spcPts val="0"/>
              </a:spcBef>
            </a:pPr>
            <a:r>
              <a:rPr lang="en-US" dirty="0">
                <a:cs typeface="Arial" panose="020B0604020202020204" pitchFamily="34" charset="0"/>
              </a:rPr>
              <a:t>During the 19th century (1800s), many European nations (also called Western nations) such as Great Britain, France, Germany, and Italy took over lands throughout Africa and Asia</a:t>
            </a:r>
          </a:p>
        </p:txBody>
      </p:sp>
      <p:pic>
        <p:nvPicPr>
          <p:cNvPr id="2050" name="Picture 2" descr="https://globalciviliansforpeace.files.wordpress.com/2011/07/af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9595"/>
            <a:ext cx="5238161" cy="32984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philoforchange.files.wordpress.com/2015/02/imp1.jpg"/>
          <p:cNvPicPr>
            <a:picLocks noChangeAspect="1" noChangeArrowheads="1"/>
          </p:cNvPicPr>
          <p:nvPr/>
        </p:nvPicPr>
        <p:blipFill rotWithShape="1">
          <a:blip r:embed="rId3">
            <a:extLst>
              <a:ext uri="{28A0092B-C50C-407E-A947-70E740481C1C}">
                <a14:useLocalDpi xmlns:a14="http://schemas.microsoft.com/office/drawing/2010/main" val="0"/>
              </a:ext>
            </a:extLst>
          </a:blip>
          <a:srcRect t="15063" b="4331"/>
          <a:stretch/>
        </p:blipFill>
        <p:spPr bwMode="auto">
          <a:xfrm>
            <a:off x="7937369" y="3145383"/>
            <a:ext cx="4254631" cy="3712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903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221106" cy="923827"/>
          </a:xfrm>
        </p:spPr>
        <p:txBody>
          <a:bodyPr>
            <a:normAutofit fontScale="90000"/>
          </a:bodyPr>
          <a:lstStyle/>
          <a:p>
            <a:r>
              <a:rPr lang="en-US" b="1" u="sng" dirty="0">
                <a:latin typeface="Arial" panose="020B0604020202020204" pitchFamily="34" charset="0"/>
                <a:cs typeface="Arial" panose="020B0604020202020204" pitchFamily="34" charset="0"/>
              </a:rPr>
              <a:t>Introduction to Imperialism </a:t>
            </a:r>
          </a:p>
        </p:txBody>
      </p:sp>
      <p:sp>
        <p:nvSpPr>
          <p:cNvPr id="3" name="Content Placeholder 2"/>
          <p:cNvSpPr>
            <a:spLocks noGrp="1"/>
          </p:cNvSpPr>
          <p:nvPr>
            <p:ph idx="1"/>
          </p:nvPr>
        </p:nvSpPr>
        <p:spPr>
          <a:xfrm>
            <a:off x="-33671" y="801278"/>
            <a:ext cx="6651287" cy="6056722"/>
          </a:xfrm>
        </p:spPr>
        <p:txBody>
          <a:bodyPr>
            <a:normAutofit fontScale="92500" lnSpcReduction="10000"/>
          </a:bodyPr>
          <a:lstStyle/>
          <a:p>
            <a:pPr marL="0" indent="0">
              <a:lnSpc>
                <a:spcPct val="100000"/>
              </a:lnSpc>
              <a:spcBef>
                <a:spcPts val="0"/>
              </a:spcBef>
              <a:buNone/>
            </a:pPr>
            <a:r>
              <a:rPr lang="en-US" sz="4000" b="1" i="1" u="sng" dirty="0">
                <a:cs typeface="Arial" panose="020B0604020202020204" pitchFamily="34" charset="0"/>
              </a:rPr>
              <a:t>KEY CAUSES (REASONS)</a:t>
            </a:r>
          </a:p>
          <a:p>
            <a:pPr>
              <a:lnSpc>
                <a:spcPct val="100000"/>
              </a:lnSpc>
              <a:spcBef>
                <a:spcPts val="0"/>
              </a:spcBef>
            </a:pPr>
            <a:r>
              <a:rPr lang="en-US" sz="3600" dirty="0">
                <a:cs typeface="Arial" panose="020B0604020202020204" pitchFamily="34" charset="0"/>
              </a:rPr>
              <a:t>Europeans wanted raw materials/natural resources (like coal, tin, iron) in order to make goods in their factories</a:t>
            </a:r>
          </a:p>
          <a:p>
            <a:pPr>
              <a:lnSpc>
                <a:spcPct val="100000"/>
              </a:lnSpc>
              <a:spcBef>
                <a:spcPts val="0"/>
              </a:spcBef>
            </a:pPr>
            <a:r>
              <a:rPr lang="en-US" sz="3600" b="1" dirty="0">
                <a:cs typeface="Arial" panose="020B0604020202020204" pitchFamily="34" charset="0"/>
              </a:rPr>
              <a:t>“White Man’s Burden”</a:t>
            </a:r>
          </a:p>
          <a:p>
            <a:pPr lvl="1">
              <a:lnSpc>
                <a:spcPct val="100000"/>
              </a:lnSpc>
              <a:spcBef>
                <a:spcPts val="0"/>
              </a:spcBef>
            </a:pPr>
            <a:r>
              <a:rPr lang="en-US" sz="3200" dirty="0" smtClean="0">
                <a:cs typeface="Arial" panose="020B0604020202020204" pitchFamily="34" charset="0"/>
              </a:rPr>
              <a:t>white imperialists believed </a:t>
            </a:r>
            <a:r>
              <a:rPr lang="en-US" sz="3200" dirty="0">
                <a:cs typeface="Arial" panose="020B0604020202020204" pitchFamily="34" charset="0"/>
              </a:rPr>
              <a:t>it was their responsibility to conquer others and “help” them</a:t>
            </a:r>
          </a:p>
          <a:p>
            <a:pPr>
              <a:lnSpc>
                <a:spcPct val="100000"/>
              </a:lnSpc>
              <a:spcBef>
                <a:spcPts val="0"/>
              </a:spcBef>
            </a:pPr>
            <a:r>
              <a:rPr lang="en-US" sz="3600" b="1" dirty="0">
                <a:cs typeface="Arial" panose="020B0604020202020204" pitchFamily="34" charset="0"/>
              </a:rPr>
              <a:t>Social Darwinism </a:t>
            </a:r>
          </a:p>
          <a:p>
            <a:pPr lvl="1">
              <a:lnSpc>
                <a:spcPct val="100000"/>
              </a:lnSpc>
              <a:spcBef>
                <a:spcPts val="0"/>
              </a:spcBef>
            </a:pPr>
            <a:r>
              <a:rPr lang="en-US" sz="3200" dirty="0">
                <a:cs typeface="Arial" panose="020B0604020202020204" pitchFamily="34" charset="0"/>
              </a:rPr>
              <a:t>The idea that strong countries should conquer weak ones because they’re stronger</a:t>
            </a:r>
          </a:p>
        </p:txBody>
      </p:sp>
      <p:pic>
        <p:nvPicPr>
          <p:cNvPr id="4100" name="Picture 4" descr="http://images.wisegeek.com/factory-emitting-smo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275" y="4065309"/>
            <a:ext cx="4798723" cy="27926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93273" y="3659956"/>
            <a:ext cx="4798725" cy="64633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FACTORIES NEED NATURAL RESOURCES IN ORDER TO MAKE THINGS TO SELL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106" y="169817"/>
            <a:ext cx="4860104" cy="3396343"/>
          </a:xfrm>
          <a:prstGeom prst="rect">
            <a:avLst/>
          </a:prstGeom>
        </p:spPr>
      </p:pic>
    </p:spTree>
    <p:extLst>
      <p:ext uri="{BB962C8B-B14F-4D97-AF65-F5344CB8AC3E}">
        <p14:creationId xmlns:p14="http://schemas.microsoft.com/office/powerpoint/2010/main" val="1269566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35"/>
            <a:ext cx="12192000" cy="1124440"/>
          </a:xfrm>
        </p:spPr>
        <p:txBody>
          <a:bodyPr>
            <a:normAutofit/>
          </a:bodyPr>
          <a:lstStyle/>
          <a:p>
            <a:r>
              <a:rPr lang="en-US" sz="3800" b="1" u="sng" dirty="0">
                <a:latin typeface="Arial" panose="020B0604020202020204" pitchFamily="34" charset="0"/>
                <a:cs typeface="Arial" panose="020B0604020202020204" pitchFamily="34" charset="0"/>
              </a:rPr>
              <a:t>Imperialism in India, China, and Africa (1800s-1914) </a:t>
            </a:r>
          </a:p>
        </p:txBody>
      </p:sp>
      <p:sp>
        <p:nvSpPr>
          <p:cNvPr id="3" name="Content Placeholder 2"/>
          <p:cNvSpPr>
            <a:spLocks noGrp="1"/>
          </p:cNvSpPr>
          <p:nvPr>
            <p:ph idx="1"/>
          </p:nvPr>
        </p:nvSpPr>
        <p:spPr>
          <a:xfrm>
            <a:off x="0" y="1068762"/>
            <a:ext cx="6651287" cy="5717357"/>
          </a:xfrm>
        </p:spPr>
        <p:txBody>
          <a:bodyPr>
            <a:normAutofit fontScale="92500" lnSpcReduction="10000"/>
          </a:bodyPr>
          <a:lstStyle/>
          <a:p>
            <a:pPr marL="0" indent="0">
              <a:lnSpc>
                <a:spcPct val="100000"/>
              </a:lnSpc>
              <a:spcBef>
                <a:spcPts val="0"/>
              </a:spcBef>
              <a:buNone/>
            </a:pPr>
            <a:r>
              <a:rPr lang="en-US" sz="4000" b="1" i="1" u="sng" dirty="0">
                <a:cs typeface="Arial" panose="020B0604020202020204" pitchFamily="34" charset="0"/>
              </a:rPr>
              <a:t>KEY EFFECTS (RESULTS)</a:t>
            </a:r>
          </a:p>
          <a:p>
            <a:pPr>
              <a:lnSpc>
                <a:spcPct val="100000"/>
              </a:lnSpc>
              <a:spcBef>
                <a:spcPts val="0"/>
              </a:spcBef>
            </a:pPr>
            <a:r>
              <a:rPr lang="en-US" b="1" dirty="0">
                <a:cs typeface="Arial" panose="020B0604020202020204" pitchFamily="34" charset="0"/>
              </a:rPr>
              <a:t>“Scramble for Africa”</a:t>
            </a:r>
          </a:p>
          <a:p>
            <a:pPr lvl="1">
              <a:lnSpc>
                <a:spcPct val="100000"/>
              </a:lnSpc>
              <a:spcBef>
                <a:spcPts val="0"/>
              </a:spcBef>
            </a:pPr>
            <a:r>
              <a:rPr lang="en-US" dirty="0">
                <a:cs typeface="Arial" panose="020B0604020202020204" pitchFamily="34" charset="0"/>
              </a:rPr>
              <a:t>Over 90% of Africa was taken over by European countries that scrambled (raced) to take over the </a:t>
            </a:r>
            <a:r>
              <a:rPr lang="en-US" dirty="0" smtClean="0">
                <a:cs typeface="Arial" panose="020B0604020202020204" pitchFamily="34" charset="0"/>
              </a:rPr>
              <a:t>continent</a:t>
            </a:r>
          </a:p>
          <a:p>
            <a:pPr lvl="1">
              <a:lnSpc>
                <a:spcPct val="100000"/>
              </a:lnSpc>
              <a:spcBef>
                <a:spcPts val="0"/>
              </a:spcBef>
            </a:pPr>
            <a:r>
              <a:rPr lang="en-US" b="1" dirty="0" smtClean="0">
                <a:cs typeface="Arial" panose="020B0604020202020204" pitchFamily="34" charset="0"/>
              </a:rPr>
              <a:t>Berlin Conference- </a:t>
            </a:r>
            <a:r>
              <a:rPr lang="en-US" dirty="0" smtClean="0">
                <a:cs typeface="Arial" panose="020B0604020202020204" pitchFamily="34" charset="0"/>
              </a:rPr>
              <a:t>European powers divided Africa</a:t>
            </a:r>
            <a:endParaRPr lang="en-US" dirty="0">
              <a:cs typeface="Arial" panose="020B0604020202020204" pitchFamily="34" charset="0"/>
            </a:endParaRPr>
          </a:p>
          <a:p>
            <a:pPr>
              <a:lnSpc>
                <a:spcPct val="100000"/>
              </a:lnSpc>
              <a:spcBef>
                <a:spcPts val="0"/>
              </a:spcBef>
            </a:pPr>
            <a:r>
              <a:rPr lang="en-US" dirty="0">
                <a:cs typeface="Arial" panose="020B0604020202020204" pitchFamily="34" charset="0"/>
              </a:rPr>
              <a:t>China</a:t>
            </a:r>
          </a:p>
          <a:p>
            <a:pPr lvl="1">
              <a:lnSpc>
                <a:spcPct val="100000"/>
              </a:lnSpc>
              <a:spcBef>
                <a:spcPts val="0"/>
              </a:spcBef>
            </a:pPr>
            <a:r>
              <a:rPr lang="en-US" dirty="0">
                <a:cs typeface="Arial" panose="020B0604020202020204" pitchFamily="34" charset="0"/>
              </a:rPr>
              <a:t>After the British began smuggling opium (an addictive drug) into China, the Chinese fought back in the famous Opium </a:t>
            </a:r>
            <a:r>
              <a:rPr lang="en-US" dirty="0" smtClean="0">
                <a:cs typeface="Arial" panose="020B0604020202020204" pitchFamily="34" charset="0"/>
              </a:rPr>
              <a:t>War</a:t>
            </a:r>
            <a:endParaRPr lang="en-US" dirty="0">
              <a:cs typeface="Arial" panose="020B0604020202020204" pitchFamily="34" charset="0"/>
            </a:endParaRPr>
          </a:p>
          <a:p>
            <a:pPr lvl="1">
              <a:lnSpc>
                <a:spcPct val="100000"/>
              </a:lnSpc>
              <a:spcBef>
                <a:spcPts val="0"/>
              </a:spcBef>
            </a:pPr>
            <a:r>
              <a:rPr lang="en-US" dirty="0">
                <a:cs typeface="Arial" panose="020B0604020202020204" pitchFamily="34" charset="0"/>
              </a:rPr>
              <a:t>China was carved up into </a:t>
            </a:r>
            <a:r>
              <a:rPr lang="en-US" b="1" u="sng" dirty="0">
                <a:cs typeface="Arial" panose="020B0604020202020204" pitchFamily="34" charset="0"/>
              </a:rPr>
              <a:t>spheres of influence </a:t>
            </a:r>
            <a:r>
              <a:rPr lang="en-US" dirty="0">
                <a:cs typeface="Arial" panose="020B0604020202020204" pitchFamily="34" charset="0"/>
              </a:rPr>
              <a:t>(areas where trade was controlled by different European nations)</a:t>
            </a:r>
          </a:p>
          <a:p>
            <a:pPr>
              <a:lnSpc>
                <a:spcPct val="100000"/>
              </a:lnSpc>
              <a:spcBef>
                <a:spcPts val="0"/>
              </a:spcBef>
            </a:pPr>
            <a:r>
              <a:rPr lang="en-US" dirty="0">
                <a:cs typeface="Arial" panose="020B0604020202020204" pitchFamily="34" charset="0"/>
              </a:rPr>
              <a:t>India</a:t>
            </a:r>
          </a:p>
          <a:p>
            <a:pPr lvl="1">
              <a:lnSpc>
                <a:spcPct val="100000"/>
              </a:lnSpc>
              <a:spcBef>
                <a:spcPts val="0"/>
              </a:spcBef>
            </a:pPr>
            <a:r>
              <a:rPr lang="en-US" dirty="0">
                <a:cs typeface="Arial" panose="020B0604020202020204" pitchFamily="34" charset="0"/>
              </a:rPr>
              <a:t>India was taken over by Great Britain (England) and ruled for almost 200 years</a:t>
            </a:r>
          </a:p>
        </p:txBody>
      </p:sp>
      <p:pic>
        <p:nvPicPr>
          <p:cNvPr id="5122" name="Picture 2" descr="http://www.mysocialstudiesteacher.com/wiki/images/thumb/5/51/Scramble4africa.jpg/400px-Scramble4af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3" y="791722"/>
            <a:ext cx="3976687" cy="27492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egentsprep.org/regents/global/themes/imperialism/images/sphere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2846" y="3623471"/>
            <a:ext cx="4509154" cy="3162648"/>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459638" y="1770471"/>
            <a:ext cx="4223208" cy="226244"/>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1329035">
            <a:off x="6468475" y="4836315"/>
            <a:ext cx="1510307" cy="197669"/>
          </a:xfrm>
          <a:prstGeom prst="righ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098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35"/>
            <a:ext cx="7461458" cy="923827"/>
          </a:xfrm>
        </p:spPr>
        <p:txBody>
          <a:bodyPr>
            <a:normAutofit fontScale="90000"/>
          </a:bodyPr>
          <a:lstStyle/>
          <a:p>
            <a:r>
              <a:rPr lang="en-US" b="1" u="sng" dirty="0">
                <a:latin typeface="Arial" panose="020B0604020202020204" pitchFamily="34" charset="0"/>
                <a:cs typeface="Arial" panose="020B0604020202020204" pitchFamily="34" charset="0"/>
              </a:rPr>
              <a:t>Imperialism in India, China, and Africa (1800s-1914) </a:t>
            </a:r>
          </a:p>
        </p:txBody>
      </p:sp>
      <p:sp>
        <p:nvSpPr>
          <p:cNvPr id="3" name="Content Placeholder 2"/>
          <p:cNvSpPr>
            <a:spLocks noGrp="1"/>
          </p:cNvSpPr>
          <p:nvPr>
            <p:ph idx="1"/>
          </p:nvPr>
        </p:nvSpPr>
        <p:spPr>
          <a:xfrm>
            <a:off x="0" y="1140643"/>
            <a:ext cx="6651287" cy="5717357"/>
          </a:xfrm>
        </p:spPr>
        <p:txBody>
          <a:bodyPr>
            <a:normAutofit fontScale="92500" lnSpcReduction="10000"/>
          </a:bodyPr>
          <a:lstStyle/>
          <a:p>
            <a:pPr marL="0" indent="0">
              <a:lnSpc>
                <a:spcPct val="100000"/>
              </a:lnSpc>
              <a:spcBef>
                <a:spcPts val="0"/>
              </a:spcBef>
              <a:buNone/>
            </a:pPr>
            <a:r>
              <a:rPr lang="en-US" sz="4000" b="1" i="1" u="sng" dirty="0">
                <a:cs typeface="Arial" panose="020B0604020202020204" pitchFamily="34" charset="0"/>
              </a:rPr>
              <a:t>RESPONSES TO IMPERIALISM</a:t>
            </a:r>
          </a:p>
          <a:p>
            <a:pPr>
              <a:lnSpc>
                <a:spcPct val="100000"/>
              </a:lnSpc>
              <a:spcBef>
                <a:spcPts val="0"/>
              </a:spcBef>
            </a:pPr>
            <a:r>
              <a:rPr lang="en-US" sz="4000" b="1" dirty="0" err="1">
                <a:cs typeface="Arial" panose="020B0604020202020204" pitchFamily="34" charset="0"/>
              </a:rPr>
              <a:t>Sepoy</a:t>
            </a:r>
            <a:r>
              <a:rPr lang="en-US" sz="4000" b="1" dirty="0">
                <a:cs typeface="Arial" panose="020B0604020202020204" pitchFamily="34" charset="0"/>
              </a:rPr>
              <a:t> Mutiny</a:t>
            </a:r>
          </a:p>
          <a:p>
            <a:pPr lvl="1">
              <a:lnSpc>
                <a:spcPct val="100000"/>
              </a:lnSpc>
              <a:spcBef>
                <a:spcPts val="0"/>
              </a:spcBef>
            </a:pPr>
            <a:r>
              <a:rPr lang="en-US" sz="3600" dirty="0" smtClean="0">
                <a:cs typeface="Arial" panose="020B0604020202020204" pitchFamily="34" charset="0"/>
              </a:rPr>
              <a:t>Indian soldiers rebelled against the British because they were forced to follow rules against their religious beliefs</a:t>
            </a:r>
            <a:endParaRPr lang="en-US" sz="3600" dirty="0">
              <a:cs typeface="Arial" panose="020B0604020202020204" pitchFamily="34" charset="0"/>
            </a:endParaRPr>
          </a:p>
          <a:p>
            <a:pPr>
              <a:lnSpc>
                <a:spcPct val="100000"/>
              </a:lnSpc>
              <a:spcBef>
                <a:spcPts val="0"/>
              </a:spcBef>
            </a:pPr>
            <a:r>
              <a:rPr lang="en-US" sz="4000" dirty="0">
                <a:cs typeface="Arial" panose="020B0604020202020204" pitchFamily="34" charset="0"/>
              </a:rPr>
              <a:t> </a:t>
            </a:r>
            <a:r>
              <a:rPr lang="en-US" sz="4000" b="1" dirty="0">
                <a:cs typeface="Arial" panose="020B0604020202020204" pitchFamily="34" charset="0"/>
              </a:rPr>
              <a:t>Boxer Rebellion</a:t>
            </a:r>
          </a:p>
          <a:p>
            <a:pPr lvl="1">
              <a:lnSpc>
                <a:spcPct val="100000"/>
              </a:lnSpc>
              <a:spcBef>
                <a:spcPts val="0"/>
              </a:spcBef>
            </a:pPr>
            <a:r>
              <a:rPr lang="en-US" sz="3600" dirty="0" smtClean="0">
                <a:cs typeface="Arial" panose="020B0604020202020204" pitchFamily="34" charset="0"/>
              </a:rPr>
              <a:t>Boxers were a group who tried to expel foreigners from China but rebellion was crushed by soldiers from nations with interests in China</a:t>
            </a:r>
            <a:endParaRPr lang="en-US" sz="3600" dirty="0">
              <a:cs typeface="Arial" panose="020B0604020202020204" pitchFamily="34" charset="0"/>
            </a:endParaRPr>
          </a:p>
        </p:txBody>
      </p:sp>
      <p:pic>
        <p:nvPicPr>
          <p:cNvPr id="6146" name="Picture 2" descr="http://www.nuttyhistory.com/uploads/1/2/1/5/12150034/5446571_orig.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909846" y="1"/>
            <a:ext cx="5282153" cy="349796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ytimg.com/vi/0l4C3vZudZI/maxres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0296" y="3595761"/>
            <a:ext cx="5731704" cy="3224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03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35"/>
            <a:ext cx="6570980" cy="923827"/>
          </a:xfrm>
        </p:spPr>
        <p:txBody>
          <a:bodyPr>
            <a:normAutofit fontScale="90000"/>
          </a:bodyPr>
          <a:lstStyle/>
          <a:p>
            <a:r>
              <a:rPr lang="en-US" b="1" u="sng" dirty="0" smtClean="0">
                <a:latin typeface="Arial" panose="020B0604020202020204" pitchFamily="34" charset="0"/>
                <a:cs typeface="Arial" panose="020B0604020202020204" pitchFamily="34" charset="0"/>
              </a:rPr>
              <a:t>Industrialization </a:t>
            </a:r>
            <a:r>
              <a:rPr lang="en-US" b="1" u="sng" dirty="0">
                <a:latin typeface="Arial" panose="020B0604020202020204" pitchFamily="34" charset="0"/>
                <a:cs typeface="Arial" panose="020B0604020202020204" pitchFamily="34" charset="0"/>
              </a:rPr>
              <a:t>in Japan </a:t>
            </a:r>
          </a:p>
        </p:txBody>
      </p:sp>
      <p:sp>
        <p:nvSpPr>
          <p:cNvPr id="3" name="Content Placeholder 2"/>
          <p:cNvSpPr>
            <a:spLocks noGrp="1"/>
          </p:cNvSpPr>
          <p:nvPr>
            <p:ph idx="1"/>
          </p:nvPr>
        </p:nvSpPr>
        <p:spPr>
          <a:xfrm>
            <a:off x="0" y="970962"/>
            <a:ext cx="6654800" cy="5887038"/>
          </a:xfrm>
        </p:spPr>
        <p:txBody>
          <a:bodyPr>
            <a:normAutofit fontScale="92500" lnSpcReduction="10000"/>
          </a:bodyPr>
          <a:lstStyle/>
          <a:p>
            <a:pPr marL="0" indent="0">
              <a:lnSpc>
                <a:spcPct val="100000"/>
              </a:lnSpc>
              <a:spcBef>
                <a:spcPts val="0"/>
              </a:spcBef>
              <a:buNone/>
            </a:pPr>
            <a:r>
              <a:rPr lang="en-US" sz="4000" b="1" i="1" u="sng" dirty="0">
                <a:cs typeface="Arial" panose="020B0604020202020204" pitchFamily="34" charset="0"/>
              </a:rPr>
              <a:t>MEIJI RESTORATION (1868-1912)</a:t>
            </a:r>
          </a:p>
          <a:p>
            <a:pPr>
              <a:lnSpc>
                <a:spcPct val="100000"/>
              </a:lnSpc>
              <a:spcBef>
                <a:spcPts val="0"/>
              </a:spcBef>
            </a:pPr>
            <a:r>
              <a:rPr lang="en-US" sz="3600" b="1" dirty="0">
                <a:cs typeface="Arial" panose="020B0604020202020204" pitchFamily="34" charset="0"/>
              </a:rPr>
              <a:t>Modernization</a:t>
            </a:r>
          </a:p>
          <a:p>
            <a:pPr lvl="1">
              <a:lnSpc>
                <a:spcPct val="100000"/>
              </a:lnSpc>
              <a:spcBef>
                <a:spcPts val="0"/>
              </a:spcBef>
            </a:pPr>
            <a:r>
              <a:rPr lang="en-US" sz="3200" dirty="0">
                <a:cs typeface="Arial" panose="020B0604020202020204" pitchFamily="34" charset="0"/>
              </a:rPr>
              <a:t>Japan industrialized (built factories, machines, roads, communications)</a:t>
            </a:r>
          </a:p>
          <a:p>
            <a:pPr>
              <a:lnSpc>
                <a:spcPct val="100000"/>
              </a:lnSpc>
              <a:spcBef>
                <a:spcPts val="0"/>
              </a:spcBef>
            </a:pPr>
            <a:r>
              <a:rPr lang="en-US" sz="3600" dirty="0">
                <a:cs typeface="Arial" panose="020B0604020202020204" pitchFamily="34" charset="0"/>
              </a:rPr>
              <a:t> </a:t>
            </a:r>
            <a:r>
              <a:rPr lang="en-US" sz="3600" b="1" dirty="0">
                <a:cs typeface="Arial" panose="020B0604020202020204" pitchFamily="34" charset="0"/>
              </a:rPr>
              <a:t>Westernization</a:t>
            </a:r>
          </a:p>
          <a:p>
            <a:pPr lvl="1">
              <a:lnSpc>
                <a:spcPct val="100000"/>
              </a:lnSpc>
              <a:spcBef>
                <a:spcPts val="0"/>
              </a:spcBef>
            </a:pPr>
            <a:r>
              <a:rPr lang="en-US" sz="3200" dirty="0">
                <a:cs typeface="Arial" panose="020B0604020202020204" pitchFamily="34" charset="0"/>
              </a:rPr>
              <a:t>Japan adopted the customs and techniques of Western countries (i.e.- Europe and the United States).  Japan changed its government, military, education system, and technology to make it more like those of Europe and the United States</a:t>
            </a:r>
          </a:p>
        </p:txBody>
      </p:sp>
      <p:pic>
        <p:nvPicPr>
          <p:cNvPr id="7170" name="Picture 2" descr="http://images.encyclopedia.com/utility/image.aspx?id=2796748&amp;imagetype=Manual&amp;height=300&amp;width=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980" y="0"/>
            <a:ext cx="5625910" cy="3769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doubleburdenofdisease.files.wordpress.com/2013/11/4556015938_354x19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88937"/>
            <a:ext cx="5338890" cy="3069063"/>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2895600" y="1584959"/>
            <a:ext cx="3586480" cy="309829"/>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ight Arrow 8"/>
          <p:cNvSpPr/>
          <p:nvPr/>
        </p:nvSpPr>
        <p:spPr>
          <a:xfrm rot="842988" flipV="1">
            <a:off x="5941946" y="3965406"/>
            <a:ext cx="2570677" cy="282762"/>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74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7214037"/>
              </p:ext>
            </p:extLst>
          </p:nvPr>
        </p:nvGraphicFramePr>
        <p:xfrm>
          <a:off x="838200" y="658358"/>
          <a:ext cx="10421983" cy="5224195"/>
        </p:xfrm>
        <a:graphic>
          <a:graphicData uri="http://schemas.openxmlformats.org/drawingml/2006/table">
            <a:tbl>
              <a:tblPr/>
              <a:tblGrid>
                <a:gridCol w="10421983">
                  <a:extLst>
                    <a:ext uri="{9D8B030D-6E8A-4147-A177-3AD203B41FA5}">
                      <a16:colId xmlns:a16="http://schemas.microsoft.com/office/drawing/2014/main" val="1638046034"/>
                    </a:ext>
                  </a:extLst>
                </a:gridCol>
              </a:tblGrid>
              <a:tr h="431776">
                <a:tc>
                  <a:txBody>
                    <a:bodyPr/>
                    <a:lstStyle/>
                    <a:p>
                      <a:pPr rtl="0" fontAlgn="ctr">
                        <a:spcBef>
                          <a:spcPts val="0"/>
                        </a:spcBef>
                        <a:spcAft>
                          <a:spcPts val="0"/>
                        </a:spcAft>
                      </a:pPr>
                      <a:r>
                        <a:rPr lang="en-US" sz="2000" b="0" i="0" u="none" strike="noStrike" dirty="0">
                          <a:solidFill>
                            <a:srgbClr val="000000"/>
                          </a:solidFill>
                          <a:effectLst/>
                          <a:latin typeface="Calibri" panose="020F0502020204030204" pitchFamily="34" charset="0"/>
                        </a:rPr>
                        <a:t>Sir John A.R. Marriott (1859-1945) was a British politician and historian.</a:t>
                      </a:r>
                      <a:endParaRPr lang="en-US" sz="2000" dirty="0">
                        <a:effectLst/>
                      </a:endParaRPr>
                    </a:p>
                  </a:txBody>
                  <a:tcPr marL="63500" marR="63500" marT="63500" marB="635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536554"/>
                  </a:ext>
                </a:extLst>
              </a:tr>
              <a:tr h="4116755">
                <a:tc>
                  <a:txBody>
                    <a:bodyPr/>
                    <a:lstStyle/>
                    <a:p>
                      <a:pPr rtl="0" fontAlgn="ctr">
                        <a:spcBef>
                          <a:spcPts val="0"/>
                        </a:spcBef>
                        <a:spcAft>
                          <a:spcPts val="0"/>
                        </a:spcAft>
                      </a:pPr>
                      <a:r>
                        <a:rPr lang="en-US" sz="1800" b="0" i="0" u="none" strike="noStrike" dirty="0">
                          <a:solidFill>
                            <a:srgbClr val="000000"/>
                          </a:solidFill>
                          <a:effectLst/>
                          <a:latin typeface="Calibri" panose="020F0502020204030204" pitchFamily="34" charset="0"/>
                        </a:rPr>
                        <a:t>. . . British brains, British enterprise, and British capital have, in a material sense, transformed the face of India. Means of communication have been developed: innumerable bridges, over 40,000 miles of railway, 70,000 miles of </a:t>
                      </a:r>
                      <a:r>
                        <a:rPr lang="en-US" sz="1800" b="0" i="0" u="none" strike="noStrike" dirty="0" err="1">
                          <a:solidFill>
                            <a:srgbClr val="000000"/>
                          </a:solidFill>
                          <a:effectLst/>
                          <a:latin typeface="Calibri" panose="020F0502020204030204" pitchFamily="34" charset="0"/>
                        </a:rPr>
                        <a:t>metalled</a:t>
                      </a:r>
                      <a:r>
                        <a:rPr lang="en-US" sz="1800" b="0" i="0" u="none" strike="noStrike" dirty="0">
                          <a:solidFill>
                            <a:srgbClr val="000000"/>
                          </a:solidFill>
                          <a:effectLst/>
                          <a:latin typeface="Calibri" panose="020F0502020204030204" pitchFamily="34" charset="0"/>
                        </a:rPr>
                        <a:t> roads, testify to the skill and industry of British engineers. Irrigation works on a stupendous [huge] scale have brought 30,000,000 acres under cultivation, and thus greatly added to the agricultural wealth of a country which still lives mainly by agriculture. But, on the other hand, the process of industrialization has already begun. The mills of Bombay have become dangerous competitors to Lancashire, and the Indian jute [rope] industry is threatening the prosperity of Dundee. Thanks to improved sanitation (much resented by the more ignorant beneficiaries [Indians]), to a higher standard of living, to irrigation, to canalization, to the development of transport, and to carefully thought-out schemes for relief work, famines, which by their regular recurrence formerly presented a perennial [continuing] problem to humane administrators, have now virtually disappeared. To have conquered the menace of famine in the face of greater longevity, of diminished death-rate, and the suppression of war, is a remarkable achievement for which India is wholly indebted to British administration. . . .</a:t>
                      </a:r>
                      <a:endParaRPr lang="en-US" sz="1800" dirty="0">
                        <a:effectLst/>
                      </a:endParaRPr>
                    </a:p>
                  </a:txBody>
                  <a:tcPr marL="63500" marR="63500"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858362"/>
                  </a:ext>
                </a:extLst>
              </a:tr>
              <a:tr h="632774">
                <a:tc>
                  <a:txBody>
                    <a:bodyPr/>
                    <a:lstStyle/>
                    <a:p>
                      <a:pPr algn="r" rtl="0" fontAlgn="t">
                        <a:spcBef>
                          <a:spcPts val="0"/>
                        </a:spcBef>
                        <a:spcAft>
                          <a:spcPts val="0"/>
                        </a:spcAft>
                      </a:pPr>
                      <a:r>
                        <a:rPr lang="en-US" sz="1800" b="0" i="0" u="none" strike="noStrike" dirty="0">
                          <a:solidFill>
                            <a:srgbClr val="000000"/>
                          </a:solidFill>
                          <a:effectLst/>
                          <a:latin typeface="Calibri" panose="020F0502020204030204" pitchFamily="34" charset="0"/>
                        </a:rPr>
                        <a:t>Source: Sir John A. R. Marriott, The English in India, Oxford University Press, 1932 from the NYS Global History and Geography Regents Exam, June 2004.</a:t>
                      </a:r>
                      <a:endParaRPr lang="en-US" sz="1800" dirty="0">
                        <a:effectLst/>
                      </a:endParaRPr>
                    </a:p>
                  </a:txBody>
                  <a:tcPr marL="63500" marR="63500" marT="63500" marB="6350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11685357"/>
                  </a:ext>
                </a:extLst>
              </a:tr>
            </a:tbl>
          </a:graphicData>
        </a:graphic>
      </p:graphicFrame>
      <p:sp>
        <p:nvSpPr>
          <p:cNvPr id="5" name="Rectangle 1"/>
          <p:cNvSpPr>
            <a:spLocks noChangeArrowheads="1"/>
          </p:cNvSpPr>
          <p:nvPr/>
        </p:nvSpPr>
        <p:spPr bwMode="auto">
          <a:xfrm>
            <a:off x="0" y="5144734"/>
            <a:ext cx="1246475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smtClean="0">
                <a:solidFill>
                  <a:srgbClr val="000000"/>
                </a:solidFill>
                <a:latin typeface="Calibri" panose="020F0502020204030204" pitchFamily="34" charset="0"/>
                <a:cs typeface="Calibri" panose="020F0502020204030204" pitchFamily="34" charset="0"/>
              </a:rPr>
              <a:t>Question: </a:t>
            </a:r>
            <a:r>
              <a:rPr kumimoji="0" lang="en-US" altLang="en-US" sz="20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Using document 2, identify Sir John A.R. Marriott’s point of view concerning British imperialism in India.</a:t>
            </a:r>
            <a:r>
              <a:rPr kumimoji="0" lang="en-US" altLang="en-US" sz="1100" b="0" i="0" u="none" strike="noStrike" cap="none" normalizeH="0" baseline="0" dirty="0" smtClean="0">
                <a:ln>
                  <a:noFill/>
                </a:ln>
                <a:solidFill>
                  <a:srgbClr val="000000"/>
                </a:solidFill>
                <a:effectLst/>
                <a:latin typeface="Calibri" panose="020F0502020204030204" pitchFamily="34" charset="0"/>
                <a:cs typeface="Calibri" panose="020F0502020204030204" pitchFamily="34" charset="0"/>
              </a:rPr>
              <a:t> </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00273724"/>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2.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D4E0F-D5B9-4E85-A9F9-55FB534FCA93}">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Classic corporate teach a course</Template>
  <TotalTime>1668</TotalTime>
  <Words>796</Words>
  <Application>Microsoft Office PowerPoint</Application>
  <PresentationFormat>Widescreen</PresentationFormat>
  <Paragraphs>58</Paragraphs>
  <Slides>8</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Calibri Light</vt:lpstr>
      <vt:lpstr>Gill Sans MT</vt:lpstr>
      <vt:lpstr>Wingdings</vt:lpstr>
      <vt:lpstr>Wingdings 2</vt:lpstr>
      <vt:lpstr>DividendVTI</vt:lpstr>
      <vt:lpstr>Office Theme</vt:lpstr>
      <vt:lpstr>Regents global history and geography </vt:lpstr>
      <vt:lpstr>Brief Overview </vt:lpstr>
      <vt:lpstr>Introduction to Imperialism </vt:lpstr>
      <vt:lpstr>Introduction to Imperialism </vt:lpstr>
      <vt:lpstr>Imperialism in India, China, and Africa (1800s-1914) </vt:lpstr>
      <vt:lpstr>Imperialism in India, China, and Africa (1800s-1914) </vt:lpstr>
      <vt:lpstr>Industrialization in Japan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 name of course here (Regents United States History and Government or Regents Global History and Geography)</dc:title>
  <dc:creator>Nick Stamoulacatos</dc:creator>
  <cp:lastModifiedBy>Cesta, Amanda</cp:lastModifiedBy>
  <cp:revision>15</cp:revision>
  <dcterms:created xsi:type="dcterms:W3CDTF">2020-10-20T14:00:54Z</dcterms:created>
  <dcterms:modified xsi:type="dcterms:W3CDTF">2020-11-18T01:27:39Z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