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9" r:id="rId7"/>
    <p:sldId id="260" r:id="rId8"/>
    <p:sldId id="261" r:id="rId9"/>
    <p:sldId id="264" r:id="rId10"/>
    <p:sldId id="268" r:id="rId11"/>
    <p:sldId id="265" r:id="rId12"/>
    <p:sldId id="266" r:id="rId13"/>
    <p:sldId id="263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6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3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9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1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9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6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0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8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Regents global history </a:t>
            </a:r>
            <a:r>
              <a:rPr lang="en-US" sz="2800" smtClean="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World war </a:t>
            </a:r>
            <a:r>
              <a:rPr lang="en-US" sz="1800" dirty="0" err="1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i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" y="228599"/>
            <a:ext cx="7459055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548"/>
            <a:ext cx="65709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246" y="556182"/>
            <a:ext cx="7550870" cy="5887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>
                <a:cs typeface="Arial" panose="020B0604020202020204" pitchFamily="34" charset="0"/>
              </a:rPr>
              <a:t>Treaty of Versailles- </a:t>
            </a:r>
            <a:r>
              <a:rPr lang="en-US" sz="3200" dirty="0">
                <a:cs typeface="Arial" panose="020B0604020202020204" pitchFamily="34" charset="0"/>
              </a:rPr>
              <a:t>This was the Treaty that ended World War I.  NOTE: The key thing to remember is that the treaty severely punished </a:t>
            </a:r>
            <a:r>
              <a:rPr lang="en-US" sz="3200" b="1" dirty="0">
                <a:cs typeface="Arial" panose="020B0604020202020204" pitchFamily="34" charset="0"/>
              </a:rPr>
              <a:t>Germany</a:t>
            </a:r>
            <a:r>
              <a:rPr lang="en-US" sz="3200" dirty="0">
                <a:cs typeface="Arial" panose="020B0604020202020204" pitchFamily="34" charset="0"/>
              </a:rPr>
              <a:t> in a number of ways: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Germany was forced to accept blame (guilt) for causing World War I.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Germany was forced to pay 30 billion dollars in war </a:t>
            </a:r>
            <a:r>
              <a:rPr lang="en-US" sz="2800" u="sng" dirty="0">
                <a:cs typeface="Arial" panose="020B0604020202020204" pitchFamily="34" charset="0"/>
              </a:rPr>
              <a:t>reparations</a:t>
            </a:r>
            <a:r>
              <a:rPr lang="en-US" sz="2800" dirty="0">
                <a:cs typeface="Arial" panose="020B0604020202020204" pitchFamily="34" charset="0"/>
              </a:rPr>
              <a:t> (money for damages caused during the war)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Germany had to reduce (decrease) the size of its military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Germany was forced to give up some of its lands</a:t>
            </a:r>
          </a:p>
        </p:txBody>
      </p:sp>
      <p:pic>
        <p:nvPicPr>
          <p:cNvPr id="3074" name="Picture 2" descr="http://taranehtaraneh.files.wordpress.com/2012/10/reparations-treaty-of-versaille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8" r="21531"/>
          <a:stretch/>
        </p:blipFill>
        <p:spPr bwMode="auto">
          <a:xfrm>
            <a:off x="7494624" y="1"/>
            <a:ext cx="4697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1023914">
            <a:off x="6412356" y="4242805"/>
            <a:ext cx="2296471" cy="1688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548"/>
            <a:ext cx="65709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450"/>
            <a:ext cx="6268720" cy="58870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u="sng" dirty="0">
                <a:cs typeface="Arial" panose="020B0604020202020204" pitchFamily="34" charset="0"/>
              </a:rPr>
              <a:t>KEY EFFECTS (RESULTS)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More than 8.5 million people died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Economic losses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Many nations were dissatisfied with the results of the war</a:t>
            </a: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u="sng" dirty="0" smtClean="0">
                <a:cs typeface="Arial" panose="020B0604020202020204" pitchFamily="34" charset="0"/>
              </a:rPr>
              <a:t>League of Nations </a:t>
            </a:r>
            <a:r>
              <a:rPr lang="en-US" dirty="0" smtClean="0">
                <a:cs typeface="Arial" panose="020B0604020202020204" pitchFamily="34" charset="0"/>
              </a:rPr>
              <a:t>was formed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U.S. did not join, weakening the League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339365"/>
            <a:ext cx="4523286" cy="3396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8" y="3881004"/>
            <a:ext cx="4803320" cy="30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10.5 UNRESOLVED GLOBAL CONFLICT (1914–1945): World War I and World War II led to geopolitical changes, human and environmental devastation, and attempts to bring stability and peace. </a:t>
            </a:r>
            <a:endParaRPr lang="en-US" dirty="0"/>
          </a:p>
          <a:p>
            <a:r>
              <a:rPr lang="en-US" b="1" dirty="0"/>
              <a:t>(Standards: 2, 3, 4, 5; Themes: TCC, GEO, GOV, CIV, TECH, EXCH)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497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Militarism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Alliances</a:t>
            </a:r>
          </a:p>
          <a:p>
            <a:r>
              <a:rPr lang="en-US" dirty="0" smtClean="0"/>
              <a:t>Imperialism</a:t>
            </a:r>
          </a:p>
          <a:p>
            <a:r>
              <a:rPr lang="en-US" dirty="0" smtClean="0"/>
              <a:t>Trench warfare</a:t>
            </a:r>
          </a:p>
          <a:p>
            <a:r>
              <a:rPr lang="en-US" dirty="0" smtClean="0"/>
              <a:t>Reparations</a:t>
            </a:r>
          </a:p>
          <a:p>
            <a:r>
              <a:rPr lang="en-US" dirty="0" smtClean="0"/>
              <a:t>Self-determination </a:t>
            </a:r>
            <a:endParaRPr lang="en-US" dirty="0" smtClean="0"/>
          </a:p>
          <a:p>
            <a:r>
              <a:rPr lang="en-US" dirty="0" smtClean="0"/>
              <a:t>Treaty of Versailles</a:t>
            </a:r>
          </a:p>
          <a:p>
            <a:r>
              <a:rPr lang="en-US" dirty="0" smtClean="0"/>
              <a:t>League of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35"/>
            <a:ext cx="6367780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World War I (1914-1918)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280"/>
            <a:ext cx="12192000" cy="20079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cs typeface="Arial" panose="020B0604020202020204" pitchFamily="34" charset="0"/>
              </a:rPr>
              <a:t>World War I was a global military conflict that was fought mainly in Europe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1026" name="Picture 2" descr="http://sisap.newenglandwm.com/docs/map-of-europe-1914-world-war-1-i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763"/>
            <a:ext cx="12192000" cy="48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ngagewithease.com/uploads/2/0/3/5/20358283/6330111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b="4518"/>
          <a:stretch/>
        </p:blipFill>
        <p:spPr bwMode="auto">
          <a:xfrm>
            <a:off x="7390614" y="1144254"/>
            <a:ext cx="4801386" cy="50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35"/>
            <a:ext cx="65709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962"/>
            <a:ext cx="7550870" cy="58870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u="sng" dirty="0">
                <a:cs typeface="Arial" panose="020B0604020202020204" pitchFamily="34" charset="0"/>
              </a:rPr>
              <a:t>KEY CAUSES (REASONS)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M</a:t>
            </a:r>
            <a:r>
              <a:rPr lang="en-US" sz="2800" u="sng" dirty="0">
                <a:cs typeface="Arial" panose="020B0604020202020204" pitchFamily="34" charset="0"/>
              </a:rPr>
              <a:t>ilitarism</a:t>
            </a:r>
            <a:r>
              <a:rPr lang="en-US" sz="2800" dirty="0">
                <a:cs typeface="Arial" panose="020B0604020202020204" pitchFamily="34" charset="0"/>
              </a:rPr>
              <a:t>- Countries in Europe (especially Germany and Britain) built up their armies and their supply of weapons in the late 1800s.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A</a:t>
            </a:r>
            <a:r>
              <a:rPr lang="en-US" sz="2800" u="sng" dirty="0">
                <a:cs typeface="Arial" panose="020B0604020202020204" pitchFamily="34" charset="0"/>
              </a:rPr>
              <a:t>lliances</a:t>
            </a:r>
            <a:r>
              <a:rPr lang="en-US" sz="2800" dirty="0">
                <a:cs typeface="Arial" panose="020B0604020202020204" pitchFamily="34" charset="0"/>
              </a:rPr>
              <a:t>- Countries in Europe divided themselves into two military alliances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I</a:t>
            </a:r>
            <a:r>
              <a:rPr lang="en-US" sz="2800" u="sng" dirty="0">
                <a:cs typeface="Arial" panose="020B0604020202020204" pitchFamily="34" charset="0"/>
              </a:rPr>
              <a:t>mperialism-</a:t>
            </a:r>
            <a:r>
              <a:rPr lang="en-US" sz="2800" dirty="0">
                <a:cs typeface="Arial" panose="020B0604020202020204" pitchFamily="34" charset="0"/>
              </a:rPr>
              <a:t> Countries in Europe competed with each other to take over lands in Africa, Asia, and the Balkans (Southeastern Europe).  This competition increased tension.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cs typeface="Arial" panose="020B0604020202020204" pitchFamily="34" charset="0"/>
              </a:rPr>
              <a:t>N</a:t>
            </a:r>
            <a:r>
              <a:rPr lang="en-US" sz="2800" u="sng" dirty="0">
                <a:cs typeface="Arial" panose="020B0604020202020204" pitchFamily="34" charset="0"/>
              </a:rPr>
              <a:t>ationalism</a:t>
            </a:r>
            <a:r>
              <a:rPr lang="en-US" sz="2800" dirty="0">
                <a:cs typeface="Arial" panose="020B0604020202020204" pitchFamily="34" charset="0"/>
              </a:rPr>
              <a:t>- Ethnic groups in the Balkans (Southeastern Europe) wanted to gain independence (self-government) from Austria-Hungary and they were willing to fight for it.</a:t>
            </a:r>
          </a:p>
        </p:txBody>
      </p:sp>
    </p:spTree>
    <p:extLst>
      <p:ext uri="{BB962C8B-B14F-4D97-AF65-F5344CB8AC3E}">
        <p14:creationId xmlns:p14="http://schemas.microsoft.com/office/powerpoint/2010/main" val="6919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906" y="515507"/>
            <a:ext cx="4243734" cy="9078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latin typeface="+mn-lt"/>
              </a:rPr>
              <a:t>Opposing Sides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34994" y="1423404"/>
            <a:ext cx="5181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Central Powers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Germany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Austria-Hungary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Ottoman Empire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34994" y="3174937"/>
            <a:ext cx="4543375" cy="3514001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Allied Powers</a:t>
            </a:r>
            <a:endParaRPr lang="en-US" dirty="0" smtClean="0">
              <a:solidFill>
                <a:srgbClr val="7030A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Britain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France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Russia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Italy (first remained neutral but joined later)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United States (joined in 1917)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088" y="71870"/>
            <a:ext cx="6387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" y="949815"/>
            <a:ext cx="6687980" cy="57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35"/>
            <a:ext cx="65709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962"/>
            <a:ext cx="5229225" cy="58870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u="sng" dirty="0">
                <a:cs typeface="Arial" panose="020B0604020202020204" pitchFamily="34" charset="0"/>
              </a:rPr>
              <a:t>KEY CAUSES (REASONS</a:t>
            </a:r>
            <a:r>
              <a:rPr lang="en-US" sz="4000" b="1" u="sng" dirty="0" smtClean="0"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cs typeface="Arial" panose="020B0604020202020204" pitchFamily="34" charset="0"/>
              </a:rPr>
              <a:t>The “Spark”</a:t>
            </a:r>
            <a:endParaRPr lang="en-US" sz="2800" dirty="0" smtClean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Assassination </a:t>
            </a:r>
            <a:r>
              <a:rPr lang="en-US" sz="2800" dirty="0" smtClean="0">
                <a:cs typeface="Arial" panose="020B0604020202020204" pitchFamily="34" charset="0"/>
              </a:rPr>
              <a:t>of Archduke Franz Ferdinand of Austria-Hungary by a Serbian nationalist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Austria-Hungary declared war on Serbia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Allies mobilize for war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23326"/>
            <a:ext cx="6180374" cy="41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opwith_cuckoo_1_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90" y="282438"/>
            <a:ext cx="30289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49" y="874576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latin typeface="+mn-lt"/>
              </a:rPr>
              <a:t>An Industrialized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New technology changed the methods of warfare greatly</a:t>
            </a:r>
          </a:p>
          <a:p>
            <a:pPr lvl="1">
              <a:defRPr/>
            </a:pPr>
            <a:r>
              <a:rPr lang="en-US" dirty="0" smtClean="0"/>
              <a:t>Automatic </a:t>
            </a:r>
            <a:r>
              <a:rPr lang="en-US" dirty="0"/>
              <a:t>machine gun</a:t>
            </a:r>
          </a:p>
          <a:p>
            <a:pPr lvl="1">
              <a:defRPr/>
            </a:pPr>
            <a:r>
              <a:rPr lang="en-US" dirty="0" smtClean="0"/>
              <a:t>Tank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Submarine </a:t>
            </a:r>
            <a:r>
              <a:rPr lang="en-US" dirty="0"/>
              <a:t>(U-boats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/>
              <a:t>Airplane </a:t>
            </a:r>
          </a:p>
          <a:p>
            <a:pPr lvl="1">
              <a:defRPr/>
            </a:pPr>
            <a:r>
              <a:rPr lang="en-US" dirty="0" smtClean="0"/>
              <a:t>Poison </a:t>
            </a:r>
            <a:r>
              <a:rPr lang="en-US" dirty="0"/>
              <a:t>gas</a:t>
            </a:r>
          </a:p>
          <a:p>
            <a:pPr lvl="1">
              <a:defRPr/>
            </a:pPr>
            <a:r>
              <a:rPr lang="en-US" dirty="0" smtClean="0"/>
              <a:t>Gas mask</a:t>
            </a:r>
          </a:p>
          <a:p>
            <a:pPr>
              <a:defRPr/>
            </a:pPr>
            <a:r>
              <a:rPr lang="en-US" u="sng" dirty="0"/>
              <a:t>Trench </a:t>
            </a:r>
            <a:r>
              <a:rPr lang="en-US" u="sng" dirty="0" smtClean="0"/>
              <a:t>warfare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7135"/>
            <a:ext cx="6570980" cy="92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as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7" y="3384414"/>
            <a:ext cx="2811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renches-1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01" y="2514149"/>
            <a:ext cx="2794000" cy="41910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" y="970962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latin typeface="+mn-lt"/>
              </a:rPr>
              <a:t>Major Turning Points of the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069" y="1894789"/>
            <a:ext cx="64770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Entry of the United States</a:t>
            </a:r>
          </a:p>
          <a:p>
            <a:pPr lvl="1" eaLnBrk="1" hangingPunct="1">
              <a:defRPr/>
            </a:pPr>
            <a:r>
              <a:rPr lang="en-US" dirty="0" smtClean="0"/>
              <a:t>Tried to remain neutral, sent supplies to Allies</a:t>
            </a:r>
          </a:p>
          <a:p>
            <a:pPr lvl="1" eaLnBrk="1" hangingPunct="1">
              <a:defRPr/>
            </a:pPr>
            <a:r>
              <a:rPr lang="en-US" dirty="0" smtClean="0"/>
              <a:t>1917- Germany started unrestricted submarine warfare, meaning it attacked any ships in the Atlantic</a:t>
            </a:r>
          </a:p>
          <a:p>
            <a:pPr lvl="1" eaLnBrk="1" hangingPunct="1">
              <a:defRPr/>
            </a:pPr>
            <a:r>
              <a:rPr lang="en-US" dirty="0" smtClean="0"/>
              <a:t>Began attacking American ships</a:t>
            </a:r>
          </a:p>
          <a:p>
            <a:pPr eaLnBrk="1" hangingPunct="1">
              <a:defRPr/>
            </a:pPr>
            <a:r>
              <a:rPr lang="en-US" dirty="0" smtClean="0"/>
              <a:t>Russian Withdrawal</a:t>
            </a:r>
          </a:p>
          <a:p>
            <a:pPr lvl="1" eaLnBrk="1" hangingPunct="1">
              <a:defRPr/>
            </a:pPr>
            <a:r>
              <a:rPr lang="en-US" dirty="0" smtClean="0"/>
              <a:t>Russian Revolution began in 1917, they had to concentrate on problems at home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" y="308393"/>
            <a:ext cx="6570980" cy="92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640042"/>
            <a:ext cx="4904559" cy="35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548"/>
            <a:ext cx="6570980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World War I (1914-1918)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450"/>
            <a:ext cx="6268720" cy="58870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u="sng" dirty="0">
                <a:cs typeface="Arial" panose="020B0604020202020204" pitchFamily="34" charset="0"/>
              </a:rPr>
              <a:t>KEY EFFECTS (RESULTS)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In order to provide the people of Eastern Europe with </a:t>
            </a:r>
            <a:r>
              <a:rPr lang="en-US" sz="3600" u="sng" dirty="0">
                <a:cs typeface="Arial" panose="020B0604020202020204" pitchFamily="34" charset="0"/>
              </a:rPr>
              <a:t>self-determination</a:t>
            </a:r>
            <a:r>
              <a:rPr lang="en-US" sz="3600" dirty="0">
                <a:cs typeface="Arial" panose="020B0604020202020204" pitchFamily="34" charset="0"/>
              </a:rPr>
              <a:t> (the right of ethnic groups to create their own governments), Austria-Hungary and the Ottoman Empire were broken apart and much of the land was used to create new nations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4098" name="Picture 2" descr="http://media.diercke.net/omeda/501/100790_03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0"/>
            <a:ext cx="576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6214" y="65989"/>
            <a:ext cx="5715786" cy="1923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WWI, there were many more nations which were carved out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Ottoman Empire and Austria-Hungary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1082</TotalTime>
  <Words>594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 World War I (1914-1918) </vt:lpstr>
      <vt:lpstr>World War I (1914-1918)</vt:lpstr>
      <vt:lpstr>Opposing Sides</vt:lpstr>
      <vt:lpstr>World War I (1914-1918)</vt:lpstr>
      <vt:lpstr>An Industrialized War</vt:lpstr>
      <vt:lpstr>Major Turning Points of the War</vt:lpstr>
      <vt:lpstr>World War I (1914-1918)</vt:lpstr>
      <vt:lpstr>World War I (1914-1918)</vt:lpstr>
      <vt:lpstr>World War I (1914-1918)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24</cp:revision>
  <dcterms:created xsi:type="dcterms:W3CDTF">2020-10-20T14:00:54Z</dcterms:created>
  <dcterms:modified xsi:type="dcterms:W3CDTF">2020-12-02T03:08:12Z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