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 id="2147483745" r:id="rId5"/>
  </p:sldMasterIdLst>
  <p:notesMasterIdLst>
    <p:notesMasterId r:id="rId17"/>
  </p:notesMasterIdLst>
  <p:handoutMasterIdLst>
    <p:handoutMasterId r:id="rId18"/>
  </p:handoutMasterIdLst>
  <p:sldIdLst>
    <p:sldId id="256" r:id="rId6"/>
    <p:sldId id="259" r:id="rId7"/>
    <p:sldId id="325" r:id="rId8"/>
    <p:sldId id="326" r:id="rId9"/>
    <p:sldId id="327" r:id="rId10"/>
    <p:sldId id="334" r:id="rId11"/>
    <p:sldId id="329" r:id="rId12"/>
    <p:sldId id="330" r:id="rId13"/>
    <p:sldId id="331" r:id="rId14"/>
    <p:sldId id="332" r:id="rId15"/>
    <p:sldId id="3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4" autoAdjust="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12/15/2020</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12/15/2020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12/15/2020</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12/15/2020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12/15/2020</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12/15/2020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59597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386681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89533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32536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729571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95117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337489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12/15/2020</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27709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383876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48789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83212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12/15/2020</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12/15/2020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12/15/2020</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12/15/2020</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12/15/2020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12/15/2020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12/15/2020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12/15/2020</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F6D20-4DD9-477A-A86E-6F2344E569CB}" type="datetimeFigureOut">
              <a:rPr lang="en-US" smtClean="0"/>
              <a:t>12/15/2020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47D0-4978-4112-AA5E-A75C2548EE7F}" type="slidenum">
              <a:rPr lang="en-US" smtClean="0"/>
              <a:t>‹#›</a:t>
            </a:fld>
            <a:endParaRPr lang="en-US" dirty="0"/>
          </a:p>
        </p:txBody>
      </p:sp>
    </p:spTree>
    <p:extLst>
      <p:ext uri="{BB962C8B-B14F-4D97-AF65-F5344CB8AC3E}">
        <p14:creationId xmlns:p14="http://schemas.microsoft.com/office/powerpoint/2010/main" val="54367362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2800" dirty="0">
                <a:solidFill>
                  <a:srgbClr val="FFFFFF"/>
                </a:solidFill>
              </a:rPr>
              <a:t>Regents global history </a:t>
            </a:r>
            <a:r>
              <a:rPr lang="en-US" sz="2800">
                <a:solidFill>
                  <a:srgbClr val="FFFFFF"/>
                </a:solidFill>
              </a:rPr>
              <a:t>and geography </a:t>
            </a:r>
            <a:endParaRPr lang="en-US" sz="1600"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r>
              <a:rPr lang="en-US" sz="1800" dirty="0">
                <a:solidFill>
                  <a:schemeClr val="tx2">
                    <a:lumMod val="25000"/>
                    <a:lumOff val="75000"/>
                    <a:alpha val="75000"/>
                  </a:schemeClr>
                </a:solidFill>
              </a:rPr>
              <a:t>Between the wars</a:t>
            </a:r>
          </a:p>
        </p:txBody>
      </p:sp>
      <p:pic>
        <p:nvPicPr>
          <p:cNvPr id="6" name="Picture 5">
            <a:extLst>
              <a:ext uri="{FF2B5EF4-FFF2-40B4-BE49-F238E27FC236}">
                <a16:creationId xmlns:a16="http://schemas.microsoft.com/office/drawing/2014/main" id="{0E918184-768C-4943-902C-FFBD73D85935}"/>
              </a:ext>
            </a:extLst>
          </p:cNvPr>
          <p:cNvPicPr>
            <a:picLocks noChangeAspect="1"/>
          </p:cNvPicPr>
          <p:nvPr/>
        </p:nvPicPr>
        <p:blipFill>
          <a:blip r:embed="rId3"/>
          <a:stretch>
            <a:fillRect/>
          </a:stretch>
        </p:blipFill>
        <p:spPr>
          <a:xfrm>
            <a:off x="103714" y="1311249"/>
            <a:ext cx="7936834" cy="3968417"/>
          </a:xfrm>
          <a:prstGeom prst="rect">
            <a:avLst/>
          </a:prstGeom>
        </p:spPr>
      </p:pic>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198"/>
            <a:ext cx="12120880" cy="923827"/>
          </a:xfrm>
        </p:spPr>
        <p:txBody>
          <a:bodyPr>
            <a:normAutofit/>
          </a:bodyPr>
          <a:lstStyle/>
          <a:p>
            <a:r>
              <a:rPr lang="en-US" b="1" u="sng" dirty="0">
                <a:latin typeface="Arial" panose="020B0604020202020204" pitchFamily="34" charset="0"/>
                <a:cs typeface="Arial" panose="020B0604020202020204" pitchFamily="34" charset="0"/>
              </a:rPr>
              <a:t>Introduction to Totalitarian Dictatorships </a:t>
            </a:r>
          </a:p>
        </p:txBody>
      </p:sp>
      <p:sp>
        <p:nvSpPr>
          <p:cNvPr id="3" name="Content Placeholder 2"/>
          <p:cNvSpPr>
            <a:spLocks noGrp="1"/>
          </p:cNvSpPr>
          <p:nvPr>
            <p:ph idx="1"/>
          </p:nvPr>
        </p:nvSpPr>
        <p:spPr>
          <a:xfrm>
            <a:off x="0" y="611590"/>
            <a:ext cx="12192000" cy="3797850"/>
          </a:xfrm>
        </p:spPr>
        <p:txBody>
          <a:bodyPr>
            <a:noAutofit/>
          </a:bodyPr>
          <a:lstStyle/>
          <a:p>
            <a:pPr>
              <a:lnSpc>
                <a:spcPct val="100000"/>
              </a:lnSpc>
              <a:spcBef>
                <a:spcPts val="0"/>
              </a:spcBef>
            </a:pPr>
            <a:r>
              <a:rPr lang="en-US" b="1" dirty="0">
                <a:cs typeface="Arial" panose="020B0604020202020204" pitchFamily="34" charset="0"/>
              </a:rPr>
              <a:t>NOTE: for the Regents you need to know that both Hitler and Mussolini were able to come to power because Germany and Italy were facing severe economic problems such as inflation (rising prices) and unemployment (many people had no job).  </a:t>
            </a:r>
          </a:p>
          <a:p>
            <a:pPr>
              <a:lnSpc>
                <a:spcPct val="100000"/>
              </a:lnSpc>
              <a:spcBef>
                <a:spcPts val="0"/>
              </a:spcBef>
            </a:pPr>
            <a:r>
              <a:rPr lang="en-US" b="1" dirty="0">
                <a:cs typeface="Arial" panose="020B0604020202020204" pitchFamily="34" charset="0"/>
              </a:rPr>
              <a:t>The people of Germany and Italy believed that Hitler and Mussolini could solve these problems</a:t>
            </a:r>
          </a:p>
        </p:txBody>
      </p:sp>
      <p:pic>
        <p:nvPicPr>
          <p:cNvPr id="9220" name="Picture 4" descr="http://cdn.history.com/sites/2/2015/05/hith-mussolini-92424342-1-E.jpeg"/>
          <p:cNvPicPr>
            <a:picLocks noChangeAspect="1" noChangeArrowheads="1"/>
          </p:cNvPicPr>
          <p:nvPr/>
        </p:nvPicPr>
        <p:blipFill rotWithShape="1">
          <a:blip r:embed="rId2">
            <a:extLst>
              <a:ext uri="{28A0092B-C50C-407E-A947-70E740481C1C}">
                <a14:useLocalDpi xmlns:a14="http://schemas.microsoft.com/office/drawing/2010/main" val="0"/>
              </a:ext>
            </a:extLst>
          </a:blip>
          <a:srcRect r="28368"/>
          <a:stretch/>
        </p:blipFill>
        <p:spPr bwMode="auto">
          <a:xfrm>
            <a:off x="599962" y="4206240"/>
            <a:ext cx="2955448" cy="231552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cdn.images.express.co.uk/img/dynamic/80/590x/secondary/hitler-415774.jpg"/>
          <p:cNvPicPr>
            <a:picLocks noChangeAspect="1" noChangeArrowheads="1"/>
          </p:cNvPicPr>
          <p:nvPr/>
        </p:nvPicPr>
        <p:blipFill rotWithShape="1">
          <a:blip r:embed="rId3">
            <a:extLst>
              <a:ext uri="{28A0092B-C50C-407E-A947-70E740481C1C}">
                <a14:useLocalDpi xmlns:a14="http://schemas.microsoft.com/office/drawing/2010/main" val="0"/>
              </a:ext>
            </a:extLst>
          </a:blip>
          <a:srcRect l="31220" t="6400" b="37067"/>
          <a:stretch/>
        </p:blipFill>
        <p:spPr bwMode="auto">
          <a:xfrm>
            <a:off x="6616675" y="4344797"/>
            <a:ext cx="2423652" cy="2363529"/>
          </a:xfrm>
          <a:prstGeom prst="rect">
            <a:avLst/>
          </a:prstGeom>
          <a:noFill/>
          <a:extLst>
            <a:ext uri="{909E8E84-426E-40DD-AFC4-6F175D3DCCD1}">
              <a14:hiddenFill xmlns:a14="http://schemas.microsoft.com/office/drawing/2010/main">
                <a:solidFill>
                  <a:srgbClr val="FFFFFF"/>
                </a:solidFill>
              </a14:hiddenFill>
            </a:ext>
          </a:extLst>
        </p:spPr>
      </p:pic>
      <p:sp>
        <p:nvSpPr>
          <p:cNvPr id="13" name="Equal 12"/>
          <p:cNvSpPr/>
          <p:nvPr/>
        </p:nvSpPr>
        <p:spPr>
          <a:xfrm>
            <a:off x="3555410" y="5027663"/>
            <a:ext cx="3061265" cy="893452"/>
          </a:xfrm>
          <a:prstGeom prst="mathEqual">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Callout 3"/>
          <p:cNvSpPr/>
          <p:nvPr/>
        </p:nvSpPr>
        <p:spPr>
          <a:xfrm>
            <a:off x="3200400" y="2763520"/>
            <a:ext cx="4348480" cy="1767840"/>
          </a:xfrm>
          <a:prstGeom prst="wedgeEllipseCallout">
            <a:avLst>
              <a:gd name="adj1" fmla="val -58169"/>
              <a:gd name="adj2" fmla="val 116422"/>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 CAN SOLVE YOUR PROBLEMS!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I’LL GIVE YOU JOBS AND STABILITY!</a:t>
            </a:r>
          </a:p>
        </p:txBody>
      </p:sp>
      <p:sp>
        <p:nvSpPr>
          <p:cNvPr id="10" name="Oval Callout 9"/>
          <p:cNvSpPr/>
          <p:nvPr/>
        </p:nvSpPr>
        <p:spPr>
          <a:xfrm>
            <a:off x="7782560" y="2763520"/>
            <a:ext cx="4319032" cy="1706880"/>
          </a:xfrm>
          <a:prstGeom prst="wedgeEllipseCallout">
            <a:avLst>
              <a:gd name="adj1" fmla="val -45377"/>
              <a:gd name="adj2" fmla="val 84544"/>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 CAN SOLVE YOUR PROBLEMS!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I’LL GIVE YOU JOBS AND STABILITY!</a:t>
            </a:r>
          </a:p>
        </p:txBody>
      </p:sp>
      <p:sp>
        <p:nvSpPr>
          <p:cNvPr id="5" name="TextBox 4"/>
          <p:cNvSpPr txBox="1"/>
          <p:nvPr/>
        </p:nvSpPr>
        <p:spPr>
          <a:xfrm>
            <a:off x="1362994" y="6152430"/>
            <a:ext cx="174752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MUSSOLINI</a:t>
            </a:r>
          </a:p>
        </p:txBody>
      </p:sp>
      <p:sp>
        <p:nvSpPr>
          <p:cNvPr id="12" name="TextBox 11"/>
          <p:cNvSpPr txBox="1"/>
          <p:nvPr/>
        </p:nvSpPr>
        <p:spPr>
          <a:xfrm>
            <a:off x="6908800" y="6337096"/>
            <a:ext cx="174752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HITLER</a:t>
            </a:r>
          </a:p>
        </p:txBody>
      </p:sp>
    </p:spTree>
    <p:extLst>
      <p:ext uri="{BB962C8B-B14F-4D97-AF65-F5344CB8AC3E}">
        <p14:creationId xmlns:p14="http://schemas.microsoft.com/office/powerpoint/2010/main" val="139991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22"/>
            <a:ext cx="7599680" cy="923827"/>
          </a:xfrm>
        </p:spPr>
        <p:txBody>
          <a:bodyPr>
            <a:normAutofit fontScale="90000"/>
          </a:bodyPr>
          <a:lstStyle/>
          <a:p>
            <a:r>
              <a:rPr lang="en-US" b="1" u="sng" dirty="0">
                <a:latin typeface="Arial" panose="020B0604020202020204" pitchFamily="34" charset="0"/>
                <a:cs typeface="Arial" panose="020B0604020202020204" pitchFamily="34" charset="0"/>
              </a:rPr>
              <a:t> Totalitarianism under Joseph Stalin </a:t>
            </a:r>
          </a:p>
        </p:txBody>
      </p:sp>
      <p:sp>
        <p:nvSpPr>
          <p:cNvPr id="3" name="Content Placeholder 2"/>
          <p:cNvSpPr>
            <a:spLocks noGrp="1"/>
          </p:cNvSpPr>
          <p:nvPr>
            <p:ph idx="1"/>
          </p:nvPr>
        </p:nvSpPr>
        <p:spPr>
          <a:xfrm>
            <a:off x="0" y="1150070"/>
            <a:ext cx="5857874" cy="5707930"/>
          </a:xfrm>
        </p:spPr>
        <p:txBody>
          <a:bodyPr>
            <a:normAutofit fontScale="62500" lnSpcReduction="20000"/>
          </a:bodyPr>
          <a:lstStyle/>
          <a:p>
            <a:pPr>
              <a:lnSpc>
                <a:spcPct val="100000"/>
              </a:lnSpc>
              <a:spcBef>
                <a:spcPts val="0"/>
              </a:spcBef>
            </a:pPr>
            <a:r>
              <a:rPr lang="en-US" sz="5100" dirty="0">
                <a:cs typeface="Arial" panose="020B0604020202020204" pitchFamily="34" charset="0"/>
              </a:rPr>
              <a:t>Stalin was the Communist dictator of the Soviet Union</a:t>
            </a:r>
          </a:p>
          <a:p>
            <a:pPr>
              <a:lnSpc>
                <a:spcPct val="100000"/>
              </a:lnSpc>
              <a:spcBef>
                <a:spcPts val="0"/>
              </a:spcBef>
            </a:pPr>
            <a:r>
              <a:rPr lang="en-US" sz="5100" dirty="0">
                <a:cs typeface="Arial" panose="020B0604020202020204" pitchFamily="34" charset="0"/>
              </a:rPr>
              <a:t>You should know these effects:</a:t>
            </a:r>
          </a:p>
          <a:p>
            <a:pPr lvl="1">
              <a:lnSpc>
                <a:spcPct val="100000"/>
              </a:lnSpc>
              <a:spcBef>
                <a:spcPts val="0"/>
              </a:spcBef>
            </a:pPr>
            <a:r>
              <a:rPr lang="en-US" sz="5200" b="1" dirty="0">
                <a:cs typeface="Arial" panose="020B0604020202020204" pitchFamily="34" charset="0"/>
              </a:rPr>
              <a:t>Command Economy </a:t>
            </a:r>
            <a:r>
              <a:rPr lang="en-US" sz="5200" dirty="0">
                <a:cs typeface="Arial" panose="020B0604020202020204" pitchFamily="34" charset="0"/>
              </a:rPr>
              <a:t>= government controls everything</a:t>
            </a:r>
          </a:p>
          <a:p>
            <a:pPr lvl="1">
              <a:lnSpc>
                <a:spcPct val="100000"/>
              </a:lnSpc>
              <a:spcBef>
                <a:spcPts val="0"/>
              </a:spcBef>
            </a:pPr>
            <a:r>
              <a:rPr lang="en-US" sz="5200" b="1" dirty="0">
                <a:cs typeface="Arial" panose="020B0604020202020204" pitchFamily="34" charset="0"/>
              </a:rPr>
              <a:t>Five-Year Plans </a:t>
            </a:r>
            <a:r>
              <a:rPr lang="en-US" sz="5200" dirty="0">
                <a:cs typeface="Arial" panose="020B0604020202020204" pitchFamily="34" charset="0"/>
              </a:rPr>
              <a:t>= increase factories</a:t>
            </a:r>
          </a:p>
          <a:p>
            <a:pPr lvl="1">
              <a:lnSpc>
                <a:spcPct val="100000"/>
              </a:lnSpc>
              <a:spcBef>
                <a:spcPts val="0"/>
              </a:spcBef>
            </a:pPr>
            <a:r>
              <a:rPr lang="en-US" sz="5200" b="1" dirty="0">
                <a:cs typeface="Arial" panose="020B0604020202020204" pitchFamily="34" charset="0"/>
              </a:rPr>
              <a:t>Collectivization</a:t>
            </a:r>
            <a:r>
              <a:rPr lang="en-US" sz="5200" dirty="0">
                <a:cs typeface="Arial" panose="020B0604020202020204" pitchFamily="34" charset="0"/>
              </a:rPr>
              <a:t> = take control of farms</a:t>
            </a:r>
          </a:p>
          <a:p>
            <a:pPr lvl="1">
              <a:lnSpc>
                <a:spcPct val="100000"/>
              </a:lnSpc>
              <a:spcBef>
                <a:spcPts val="0"/>
              </a:spcBef>
            </a:pPr>
            <a:r>
              <a:rPr lang="en-US" sz="5200" dirty="0">
                <a:cs typeface="Arial" panose="020B0604020202020204" pitchFamily="34" charset="0"/>
              </a:rPr>
              <a:t>Ukrainian </a:t>
            </a:r>
            <a:r>
              <a:rPr lang="en-US" sz="5200" b="1" dirty="0">
                <a:cs typeface="Arial" panose="020B0604020202020204" pitchFamily="34" charset="0"/>
              </a:rPr>
              <a:t>famine</a:t>
            </a:r>
            <a:r>
              <a:rPr lang="en-US" sz="5200" dirty="0">
                <a:cs typeface="Arial" panose="020B0604020202020204" pitchFamily="34" charset="0"/>
              </a:rPr>
              <a:t> = blockaded Ukraine from food and millions died</a:t>
            </a:r>
          </a:p>
          <a:p>
            <a:pPr lvl="1">
              <a:lnSpc>
                <a:spcPct val="100000"/>
              </a:lnSpc>
              <a:spcBef>
                <a:spcPts val="0"/>
              </a:spcBef>
            </a:pPr>
            <a:endParaRPr lang="en-US" sz="2000" b="1" dirty="0">
              <a:cs typeface="Arial" panose="020B0604020202020204" pitchFamily="34" charset="0"/>
            </a:endParaRPr>
          </a:p>
          <a:p>
            <a:pPr lvl="1">
              <a:lnSpc>
                <a:spcPct val="100000"/>
              </a:lnSpc>
              <a:spcBef>
                <a:spcPts val="0"/>
              </a:spcBef>
            </a:pPr>
            <a:endParaRPr lang="en-US" sz="1400" b="1" dirty="0">
              <a:cs typeface="Arial" panose="020B0604020202020204" pitchFamily="34" charset="0"/>
            </a:endParaRPr>
          </a:p>
        </p:txBody>
      </p:sp>
      <p:pic>
        <p:nvPicPr>
          <p:cNvPr id="10244" name="Picture 4" descr="http://www.clker.com/cliparts/e/b/1/6/11949837601577375107factory_gabrielle_nowick_.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760" y="1036949"/>
            <a:ext cx="2045902" cy="1677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6" name="Picture 6" descr="http://images.clipartpanda.com/farm-clip-art-farm-clip-art-1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0775" y="3492118"/>
            <a:ext cx="1222762" cy="10430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images.clipartpanda.com/farm-clip-art-farm-clip-art-1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1486" y="4004035"/>
            <a:ext cx="1245337" cy="10623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images.clipartpanda.com/farm-clip-art-farm-clip-art-1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4772" y="3437131"/>
            <a:ext cx="1245337" cy="106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images.clipartpanda.com/farm-clip-art-farm-clip-art-1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1486" y="2679318"/>
            <a:ext cx="1222762" cy="1043091"/>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9813303" y="1414021"/>
            <a:ext cx="1066707" cy="1137748"/>
          </a:xfrm>
          <a:prstGeom prst="upArrow">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4"/>
          <a:stretch>
            <a:fillRect/>
          </a:stretch>
        </p:blipFill>
        <p:spPr>
          <a:xfrm>
            <a:off x="9447450" y="50369"/>
            <a:ext cx="1750544" cy="1306176"/>
          </a:xfrm>
          <a:prstGeom prst="rect">
            <a:avLst/>
          </a:prstGeom>
        </p:spPr>
      </p:pic>
      <p:sp>
        <p:nvSpPr>
          <p:cNvPr id="10" name="Rectangle 9"/>
          <p:cNvSpPr/>
          <p:nvPr/>
        </p:nvSpPr>
        <p:spPr>
          <a:xfrm>
            <a:off x="7874213" y="37709"/>
            <a:ext cx="4261225" cy="506638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8" name="Picture 8" descr="http://www.unitedhumanrights.org/wp-content/uploads/2011/02/5955-7909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9031" y="4812253"/>
            <a:ext cx="1941208" cy="1941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ight Arrow 10"/>
          <p:cNvSpPr/>
          <p:nvPr/>
        </p:nvSpPr>
        <p:spPr>
          <a:xfrm>
            <a:off x="4655402" y="4329339"/>
            <a:ext cx="3160043" cy="378375"/>
          </a:xfrm>
          <a:prstGeom prst="rightArrow">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ight Arrow 21"/>
          <p:cNvSpPr/>
          <p:nvPr/>
        </p:nvSpPr>
        <p:spPr>
          <a:xfrm rot="19959629">
            <a:off x="4250599" y="2927431"/>
            <a:ext cx="1342161" cy="314895"/>
          </a:xfrm>
          <a:prstGeom prst="rightArrow">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ight Arrow 22"/>
          <p:cNvSpPr/>
          <p:nvPr/>
        </p:nvSpPr>
        <p:spPr>
          <a:xfrm>
            <a:off x="4165035" y="5154091"/>
            <a:ext cx="1692839" cy="378375"/>
          </a:xfrm>
          <a:prstGeom prst="rightArrow">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98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B21AD-0690-47F7-B03F-21C935D373D7}"/>
              </a:ext>
            </a:extLst>
          </p:cNvPr>
          <p:cNvSpPr>
            <a:spLocks noGrp="1"/>
          </p:cNvSpPr>
          <p:nvPr>
            <p:ph type="sldNum" sz="quarter" idx="12"/>
          </p:nvPr>
        </p:nvSpPr>
        <p:spPr/>
        <p:txBody>
          <a:bodyPr/>
          <a:lstStyle/>
          <a:p>
            <a:fld id="{F603CDE5-C1D8-4EDD-870F-A498BAFA520F}" type="slidenum">
              <a:rPr lang="en-US" noProof="0" smtClean="0"/>
              <a:t>2</a:t>
            </a:fld>
            <a:endParaRPr lang="en-US" noProof="0" dirty="0"/>
          </a:p>
        </p:txBody>
      </p:sp>
      <p:sp>
        <p:nvSpPr>
          <p:cNvPr id="3" name="Footer Placeholder 2">
            <a:extLst>
              <a:ext uri="{FF2B5EF4-FFF2-40B4-BE49-F238E27FC236}">
                <a16:creationId xmlns:a16="http://schemas.microsoft.com/office/drawing/2014/main" id="{DAB3DA54-559D-4BB1-AB2B-FBE4B18D5A49}"/>
              </a:ext>
            </a:extLst>
          </p:cNvPr>
          <p:cNvSpPr>
            <a:spLocks noGrp="1"/>
          </p:cNvSpPr>
          <p:nvPr>
            <p:ph type="ftr" sz="quarter" idx="11"/>
          </p:nvPr>
        </p:nvSpPr>
        <p:spPr/>
        <p:txBody>
          <a:bodyPr/>
          <a:lstStyle/>
          <a:p>
            <a:pPr algn="l"/>
            <a:r>
              <a:rPr lang="en-US" noProof="0" dirty="0"/>
              <a:t>Building content knowledge notes </a:t>
            </a:r>
          </a:p>
        </p:txBody>
      </p:sp>
      <p:sp>
        <p:nvSpPr>
          <p:cNvPr id="4" name="Title 3">
            <a:extLst>
              <a:ext uri="{FF2B5EF4-FFF2-40B4-BE49-F238E27FC236}">
                <a16:creationId xmlns:a16="http://schemas.microsoft.com/office/drawing/2014/main" id="{A5308F76-D145-4F77-B851-6F9316919FE3}"/>
              </a:ext>
            </a:extLst>
          </p:cNvPr>
          <p:cNvSpPr>
            <a:spLocks noGrp="1"/>
          </p:cNvSpPr>
          <p:nvPr>
            <p:ph type="title"/>
          </p:nvPr>
        </p:nvSpPr>
        <p:spPr/>
        <p:txBody>
          <a:bodyPr/>
          <a:lstStyle/>
          <a:p>
            <a:r>
              <a:rPr lang="en-US" dirty="0"/>
              <a:t>Brief Overview </a:t>
            </a:r>
          </a:p>
        </p:txBody>
      </p:sp>
      <p:sp>
        <p:nvSpPr>
          <p:cNvPr id="5" name="Text Placeholder 4">
            <a:extLst>
              <a:ext uri="{FF2B5EF4-FFF2-40B4-BE49-F238E27FC236}">
                <a16:creationId xmlns:a16="http://schemas.microsoft.com/office/drawing/2014/main" id="{B1B190E9-E37E-4687-B6D6-995C393C719F}"/>
              </a:ext>
            </a:extLst>
          </p:cNvPr>
          <p:cNvSpPr>
            <a:spLocks noGrp="1"/>
          </p:cNvSpPr>
          <p:nvPr>
            <p:ph type="body" idx="1"/>
          </p:nvPr>
        </p:nvSpPr>
        <p:spPr>
          <a:xfrm>
            <a:off x="581192" y="2250892"/>
            <a:ext cx="5514807" cy="536005"/>
          </a:xfrm>
        </p:spPr>
        <p:txBody>
          <a:bodyPr/>
          <a:lstStyle/>
          <a:p>
            <a:r>
              <a:rPr lang="en-US" sz="2000" dirty="0"/>
              <a:t>New York Social Studies Framework Connection  </a:t>
            </a:r>
          </a:p>
        </p:txBody>
      </p:sp>
      <p:sp>
        <p:nvSpPr>
          <p:cNvPr id="6" name="Content Placeholder 5">
            <a:extLst>
              <a:ext uri="{FF2B5EF4-FFF2-40B4-BE49-F238E27FC236}">
                <a16:creationId xmlns:a16="http://schemas.microsoft.com/office/drawing/2014/main" id="{ABCED47E-6DE9-4259-834B-51F1686D330A}"/>
              </a:ext>
            </a:extLst>
          </p:cNvPr>
          <p:cNvSpPr>
            <a:spLocks noGrp="1"/>
          </p:cNvSpPr>
          <p:nvPr>
            <p:ph sz="half" idx="2"/>
          </p:nvPr>
        </p:nvSpPr>
        <p:spPr/>
        <p:txBody>
          <a:bodyPr/>
          <a:lstStyle/>
          <a:p>
            <a:pPr marL="0" indent="0">
              <a:buNone/>
            </a:pPr>
            <a:r>
              <a:rPr lang="en-US" b="1" dirty="0"/>
              <a:t>10.5 UNRESOLVED GLOBAL CONFLICT (1914–1945): World War I and World War II led to geopolitical changes, human and environmental devastation, and attempts to bring stability and peace. (Standards: 2, 3, 4, 5; Themes: TCC, GEO, GOV, CIV, TECH, EXCH) </a:t>
            </a:r>
          </a:p>
          <a:p>
            <a:pPr marL="0" indent="0">
              <a:buNone/>
            </a:pPr>
            <a:r>
              <a:rPr lang="en-US" dirty="0"/>
              <a:t>10.5d Nationalism and ideology played a significant role in shaping the period between the world wars. </a:t>
            </a:r>
          </a:p>
        </p:txBody>
      </p:sp>
      <p:sp>
        <p:nvSpPr>
          <p:cNvPr id="7" name="Text Placeholder 6">
            <a:extLst>
              <a:ext uri="{FF2B5EF4-FFF2-40B4-BE49-F238E27FC236}">
                <a16:creationId xmlns:a16="http://schemas.microsoft.com/office/drawing/2014/main" id="{A0E530DF-05F8-42C7-94B3-72485D578456}"/>
              </a:ext>
            </a:extLst>
          </p:cNvPr>
          <p:cNvSpPr>
            <a:spLocks noGrp="1"/>
          </p:cNvSpPr>
          <p:nvPr>
            <p:ph type="body" sz="quarter" idx="3"/>
          </p:nvPr>
        </p:nvSpPr>
        <p:spPr>
          <a:xfrm>
            <a:off x="6217709" y="2250892"/>
            <a:ext cx="5393100" cy="553373"/>
          </a:xfrm>
        </p:spPr>
        <p:txBody>
          <a:bodyPr/>
          <a:lstStyle/>
          <a:p>
            <a:r>
              <a:rPr lang="en-US" dirty="0"/>
              <a:t>Key Social Studies Terms to Look for: </a:t>
            </a:r>
          </a:p>
        </p:txBody>
      </p:sp>
      <p:sp>
        <p:nvSpPr>
          <p:cNvPr id="8" name="Content Placeholder 7">
            <a:extLst>
              <a:ext uri="{FF2B5EF4-FFF2-40B4-BE49-F238E27FC236}">
                <a16:creationId xmlns:a16="http://schemas.microsoft.com/office/drawing/2014/main" id="{E0D6FE0F-15FE-4393-855D-EA9B5E4EB46E}"/>
              </a:ext>
            </a:extLst>
          </p:cNvPr>
          <p:cNvSpPr>
            <a:spLocks noGrp="1"/>
          </p:cNvSpPr>
          <p:nvPr>
            <p:ph sz="quarter" idx="4"/>
          </p:nvPr>
        </p:nvSpPr>
        <p:spPr>
          <a:xfrm>
            <a:off x="6217709" y="2926052"/>
            <a:ext cx="5393100" cy="3583032"/>
          </a:xfrm>
        </p:spPr>
        <p:txBody>
          <a:bodyPr>
            <a:normAutofit lnSpcReduction="10000"/>
          </a:bodyPr>
          <a:lstStyle/>
          <a:p>
            <a:r>
              <a:rPr lang="en-US" dirty="0"/>
              <a:t>Totalitarian</a:t>
            </a:r>
          </a:p>
          <a:p>
            <a:r>
              <a:rPr lang="en-US" dirty="0"/>
              <a:t>Command economy</a:t>
            </a:r>
          </a:p>
          <a:p>
            <a:r>
              <a:rPr lang="en-US" dirty="0"/>
              <a:t>Five-year plan</a:t>
            </a:r>
          </a:p>
          <a:p>
            <a:r>
              <a:rPr lang="en-US" dirty="0"/>
              <a:t>Collective</a:t>
            </a:r>
          </a:p>
          <a:p>
            <a:r>
              <a:rPr lang="en-US" dirty="0"/>
              <a:t>Zionism</a:t>
            </a:r>
          </a:p>
          <a:p>
            <a:r>
              <a:rPr lang="en-US" dirty="0"/>
              <a:t>Civil disobedience</a:t>
            </a:r>
          </a:p>
          <a:p>
            <a:r>
              <a:rPr lang="en-US" dirty="0"/>
              <a:t>Fascism</a:t>
            </a:r>
          </a:p>
          <a:p>
            <a:r>
              <a:rPr lang="en-US" dirty="0" err="1"/>
              <a:t>Guomindang</a:t>
            </a:r>
            <a:endParaRPr lang="en-US" dirty="0"/>
          </a:p>
          <a:p>
            <a:r>
              <a:rPr lang="en-US" dirty="0"/>
              <a:t>Long March</a:t>
            </a:r>
          </a:p>
          <a:p>
            <a:endParaRPr lang="en-US" dirty="0"/>
          </a:p>
        </p:txBody>
      </p:sp>
    </p:spTree>
    <p:extLst>
      <p:ext uri="{BB962C8B-B14F-4D97-AF65-F5344CB8AC3E}">
        <p14:creationId xmlns:p14="http://schemas.microsoft.com/office/powerpoint/2010/main" val="72539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22"/>
            <a:ext cx="7599680" cy="923827"/>
          </a:xfrm>
        </p:spPr>
        <p:txBody>
          <a:bodyPr>
            <a:normAutofit fontScale="90000"/>
          </a:bodyPr>
          <a:lstStyle/>
          <a:p>
            <a:r>
              <a:rPr lang="en-US" b="1" u="sng" dirty="0">
                <a:latin typeface="Arial" panose="020B0604020202020204" pitchFamily="34" charset="0"/>
                <a:cs typeface="Arial" panose="020B0604020202020204" pitchFamily="34" charset="0"/>
              </a:rPr>
              <a:t>Nationalism Between World Wars (1919-1939) </a:t>
            </a:r>
          </a:p>
        </p:txBody>
      </p:sp>
      <p:sp>
        <p:nvSpPr>
          <p:cNvPr id="3" name="Content Placeholder 2"/>
          <p:cNvSpPr>
            <a:spLocks noGrp="1"/>
          </p:cNvSpPr>
          <p:nvPr>
            <p:ph idx="1"/>
          </p:nvPr>
        </p:nvSpPr>
        <p:spPr>
          <a:xfrm>
            <a:off x="-1" y="1150070"/>
            <a:ext cx="7890235" cy="5707930"/>
          </a:xfrm>
        </p:spPr>
        <p:txBody>
          <a:bodyPr>
            <a:noAutofit/>
          </a:bodyPr>
          <a:lstStyle/>
          <a:p>
            <a:pPr marL="0" indent="0">
              <a:lnSpc>
                <a:spcPct val="100000"/>
              </a:lnSpc>
              <a:spcBef>
                <a:spcPts val="0"/>
              </a:spcBef>
              <a:buNone/>
            </a:pPr>
            <a:r>
              <a:rPr lang="en-US" sz="3200" dirty="0">
                <a:cs typeface="Arial" panose="020B0604020202020204" pitchFamily="34" charset="0"/>
              </a:rPr>
              <a:t>TURKEY</a:t>
            </a:r>
          </a:p>
          <a:p>
            <a:pPr lvl="1">
              <a:lnSpc>
                <a:spcPct val="100000"/>
              </a:lnSpc>
              <a:spcBef>
                <a:spcPts val="0"/>
              </a:spcBef>
            </a:pPr>
            <a:r>
              <a:rPr lang="en-US" sz="2800" dirty="0">
                <a:cs typeface="Arial" panose="020B0604020202020204" pitchFamily="34" charset="0"/>
              </a:rPr>
              <a:t>After WWI, Ottoman Empire fell apart</a:t>
            </a:r>
          </a:p>
          <a:p>
            <a:pPr lvl="1">
              <a:lnSpc>
                <a:spcPct val="100000"/>
              </a:lnSpc>
              <a:spcBef>
                <a:spcPts val="0"/>
              </a:spcBef>
            </a:pPr>
            <a:r>
              <a:rPr lang="en-US" sz="2800" b="1" dirty="0">
                <a:cs typeface="Arial" panose="020B0604020202020204" pitchFamily="34" charset="0"/>
              </a:rPr>
              <a:t>Kemal Ataturk </a:t>
            </a:r>
            <a:r>
              <a:rPr lang="en-US" sz="2800" dirty="0">
                <a:cs typeface="Arial" panose="020B0604020202020204" pitchFamily="34" charset="0"/>
              </a:rPr>
              <a:t>came to power</a:t>
            </a:r>
          </a:p>
          <a:p>
            <a:pPr lvl="1">
              <a:lnSpc>
                <a:spcPct val="100000"/>
              </a:lnSpc>
              <a:spcBef>
                <a:spcPts val="0"/>
              </a:spcBef>
            </a:pPr>
            <a:r>
              <a:rPr lang="en-US" sz="2800" dirty="0">
                <a:cs typeface="Arial" panose="020B0604020202020204" pitchFamily="34" charset="0"/>
              </a:rPr>
              <a:t>He is considered a nationalist because he made many changes in order to strengthen Turkey</a:t>
            </a:r>
          </a:p>
          <a:p>
            <a:pPr lvl="1">
              <a:lnSpc>
                <a:spcPct val="100000"/>
              </a:lnSpc>
              <a:spcBef>
                <a:spcPts val="0"/>
              </a:spcBef>
            </a:pPr>
            <a:r>
              <a:rPr lang="en-US" sz="2800" b="1" u="sng" dirty="0">
                <a:cs typeface="Arial" panose="020B0604020202020204" pitchFamily="34" charset="0"/>
              </a:rPr>
              <a:t>Westernization</a:t>
            </a:r>
            <a:r>
              <a:rPr lang="en-US" sz="2800" dirty="0">
                <a:cs typeface="Arial" panose="020B0604020202020204" pitchFamily="34" charset="0"/>
              </a:rPr>
              <a:t>- Imitated the customs and traditions of European countries (for example, people in Turkey were required to dress like Western Europeans)</a:t>
            </a:r>
          </a:p>
          <a:p>
            <a:pPr lvl="1">
              <a:lnSpc>
                <a:spcPct val="100000"/>
              </a:lnSpc>
              <a:spcBef>
                <a:spcPts val="0"/>
              </a:spcBef>
            </a:pPr>
            <a:r>
              <a:rPr lang="en-US" sz="2800" dirty="0">
                <a:cs typeface="Arial" panose="020B0604020202020204" pitchFamily="34" charset="0"/>
              </a:rPr>
              <a:t> </a:t>
            </a:r>
            <a:r>
              <a:rPr lang="en-US" sz="2800" b="1" u="sng" dirty="0">
                <a:cs typeface="Arial" panose="020B0604020202020204" pitchFamily="34" charset="0"/>
              </a:rPr>
              <a:t>Democracy</a:t>
            </a:r>
            <a:r>
              <a:rPr lang="en-US" sz="2800" dirty="0">
                <a:cs typeface="Arial" panose="020B0604020202020204" pitchFamily="34" charset="0"/>
              </a:rPr>
              <a:t>- Gave people a voice in government (even women were given the right to vote). </a:t>
            </a:r>
          </a:p>
          <a:p>
            <a:pPr lvl="1">
              <a:lnSpc>
                <a:spcPct val="100000"/>
              </a:lnSpc>
              <a:spcBef>
                <a:spcPts val="0"/>
              </a:spcBef>
            </a:pPr>
            <a:r>
              <a:rPr lang="en-US" sz="2800" dirty="0">
                <a:cs typeface="Arial" panose="020B0604020202020204" pitchFamily="34" charset="0"/>
              </a:rPr>
              <a:t>Eliminated many Muslim traditions and customs to create a secular, or non-religious, nation</a:t>
            </a:r>
            <a:endParaRPr lang="en-US" sz="1800" dirty="0">
              <a:cs typeface="Arial" panose="020B0604020202020204" pitchFamily="34" charset="0"/>
            </a:endParaRPr>
          </a:p>
        </p:txBody>
      </p:sp>
      <p:pic>
        <p:nvPicPr>
          <p:cNvPr id="4098" name="Picture 2" descr="http://turkishtravelblog.com/wp-content/uploads/2010/07/Atatu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317" y="-109404"/>
            <a:ext cx="4419600" cy="44399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orldatlas.com/webimage/countrys/europelargesm.jpg"/>
          <p:cNvPicPr>
            <a:picLocks noChangeAspect="1" noChangeArrowheads="1"/>
          </p:cNvPicPr>
          <p:nvPr/>
        </p:nvPicPr>
        <p:blipFill rotWithShape="1">
          <a:blip r:embed="rId3">
            <a:extLst>
              <a:ext uri="{28A0092B-C50C-407E-A947-70E740481C1C}">
                <a14:useLocalDpi xmlns:a14="http://schemas.microsoft.com/office/drawing/2010/main" val="0"/>
              </a:ext>
            </a:extLst>
          </a:blip>
          <a:srcRect l="10940" t="36172" b="9550"/>
          <a:stretch/>
        </p:blipFill>
        <p:spPr bwMode="auto">
          <a:xfrm>
            <a:off x="7772400" y="3667027"/>
            <a:ext cx="4419600" cy="308193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4161292">
            <a:off x="9198051" y="4437252"/>
            <a:ext cx="3106867" cy="445049"/>
          </a:xfrm>
          <a:prstGeom prst="rightArrow">
            <a:avLst/>
          </a:prstGeom>
          <a:solidFill>
            <a:schemeClr val="bg1"/>
          </a:solid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39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22"/>
            <a:ext cx="7599680" cy="923827"/>
          </a:xfrm>
        </p:spPr>
        <p:txBody>
          <a:bodyPr>
            <a:normAutofit fontScale="90000"/>
          </a:bodyPr>
          <a:lstStyle/>
          <a:p>
            <a:r>
              <a:rPr lang="en-US" b="1" u="sng" dirty="0">
                <a:latin typeface="Arial" panose="020B0604020202020204" pitchFamily="34" charset="0"/>
                <a:cs typeface="Arial" panose="020B0604020202020204" pitchFamily="34" charset="0"/>
              </a:rPr>
              <a:t>Nationalism Between World Wars (1919-1939) </a:t>
            </a:r>
          </a:p>
        </p:txBody>
      </p:sp>
      <p:sp>
        <p:nvSpPr>
          <p:cNvPr id="3" name="Content Placeholder 2"/>
          <p:cNvSpPr>
            <a:spLocks noGrp="1"/>
          </p:cNvSpPr>
          <p:nvPr>
            <p:ph idx="1"/>
          </p:nvPr>
        </p:nvSpPr>
        <p:spPr>
          <a:xfrm>
            <a:off x="-1" y="1150070"/>
            <a:ext cx="7890235" cy="5707930"/>
          </a:xfrm>
        </p:spPr>
        <p:txBody>
          <a:bodyPr>
            <a:normAutofit lnSpcReduction="10000"/>
          </a:bodyPr>
          <a:lstStyle/>
          <a:p>
            <a:pPr marL="0" indent="0">
              <a:lnSpc>
                <a:spcPct val="100000"/>
              </a:lnSpc>
              <a:spcBef>
                <a:spcPts val="0"/>
              </a:spcBef>
              <a:buNone/>
            </a:pPr>
            <a:r>
              <a:rPr lang="en-US" sz="4400" dirty="0">
                <a:cs typeface="Arial" panose="020B0604020202020204" pitchFamily="34" charset="0"/>
              </a:rPr>
              <a:t>ZIONISM</a:t>
            </a:r>
          </a:p>
          <a:p>
            <a:pPr lvl="1">
              <a:lnSpc>
                <a:spcPct val="100000"/>
              </a:lnSpc>
              <a:spcBef>
                <a:spcPts val="0"/>
              </a:spcBef>
            </a:pPr>
            <a:r>
              <a:rPr lang="en-US" sz="4000" b="1" dirty="0">
                <a:cs typeface="Arial" panose="020B0604020202020204" pitchFamily="34" charset="0"/>
              </a:rPr>
              <a:t>Zionism</a:t>
            </a:r>
            <a:r>
              <a:rPr lang="en-US" sz="4000" dirty="0">
                <a:cs typeface="Arial" panose="020B0604020202020204" pitchFamily="34" charset="0"/>
              </a:rPr>
              <a:t> is the name for the nationalist movement of Jews</a:t>
            </a:r>
          </a:p>
          <a:p>
            <a:pPr lvl="1">
              <a:lnSpc>
                <a:spcPct val="100000"/>
              </a:lnSpc>
              <a:spcBef>
                <a:spcPts val="0"/>
              </a:spcBef>
            </a:pPr>
            <a:r>
              <a:rPr lang="en-US" sz="4000" dirty="0">
                <a:cs typeface="Arial" panose="020B0604020202020204" pitchFamily="34" charset="0"/>
              </a:rPr>
              <a:t>Goal was to create a Jewish homeland after World War I</a:t>
            </a:r>
          </a:p>
          <a:p>
            <a:pPr lvl="1">
              <a:lnSpc>
                <a:spcPct val="100000"/>
              </a:lnSpc>
              <a:spcBef>
                <a:spcPts val="0"/>
              </a:spcBef>
            </a:pPr>
            <a:r>
              <a:rPr lang="en-US" sz="4000" dirty="0">
                <a:cs typeface="Arial" panose="020B0604020202020204" pitchFamily="34" charset="0"/>
              </a:rPr>
              <a:t>Jews wanted an area called Palestine</a:t>
            </a:r>
          </a:p>
          <a:p>
            <a:pPr lvl="1">
              <a:lnSpc>
                <a:spcPct val="100000"/>
              </a:lnSpc>
              <a:spcBef>
                <a:spcPts val="0"/>
              </a:spcBef>
            </a:pPr>
            <a:r>
              <a:rPr lang="en-US" sz="4000" dirty="0">
                <a:cs typeface="Arial" panose="020B0604020202020204" pitchFamily="34" charset="0"/>
              </a:rPr>
              <a:t>Palestinians (those living in Palestine) and Jews constantly fought and still fight today</a:t>
            </a:r>
            <a:endParaRPr lang="en-US" sz="2800" dirty="0">
              <a:cs typeface="Arial" panose="020B0604020202020204" pitchFamily="34" charset="0"/>
            </a:endParaRPr>
          </a:p>
        </p:txBody>
      </p:sp>
      <p:pic>
        <p:nvPicPr>
          <p:cNvPr id="5122" name="Picture 2" descr="http://www.bruceonpolitics.com/wp-content/uploads/2014/08/Israel.-Zionism-nazism-512.jpg"/>
          <p:cNvPicPr>
            <a:picLocks noChangeAspect="1" noChangeArrowheads="1"/>
          </p:cNvPicPr>
          <p:nvPr/>
        </p:nvPicPr>
        <p:blipFill rotWithShape="1">
          <a:blip r:embed="rId2">
            <a:extLst>
              <a:ext uri="{28A0092B-C50C-407E-A947-70E740481C1C}">
                <a14:useLocalDpi xmlns:a14="http://schemas.microsoft.com/office/drawing/2010/main" val="0"/>
              </a:ext>
            </a:extLst>
          </a:blip>
          <a:srcRect l="3382" t="5132" r="51578"/>
          <a:stretch/>
        </p:blipFill>
        <p:spPr bwMode="auto">
          <a:xfrm>
            <a:off x="7115535" y="113122"/>
            <a:ext cx="3935924" cy="38555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log.camera.org/archives/middle%20east%20sans%20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967" y="3733297"/>
            <a:ext cx="4817033" cy="308646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4161292">
            <a:off x="8239078" y="4131005"/>
            <a:ext cx="1371012" cy="303926"/>
          </a:xfrm>
          <a:prstGeom prst="rightArrow">
            <a:avLst/>
          </a:prstGeom>
          <a:solidFill>
            <a:schemeClr val="bg1"/>
          </a:solid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9060933" y="4820867"/>
            <a:ext cx="495102" cy="605116"/>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14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22"/>
            <a:ext cx="7599680" cy="923827"/>
          </a:xfrm>
        </p:spPr>
        <p:txBody>
          <a:bodyPr>
            <a:normAutofit fontScale="90000"/>
          </a:bodyPr>
          <a:lstStyle/>
          <a:p>
            <a:r>
              <a:rPr lang="en-US" b="1" u="sng" dirty="0">
                <a:latin typeface="Arial" panose="020B0604020202020204" pitchFamily="34" charset="0"/>
                <a:cs typeface="Arial" panose="020B0604020202020204" pitchFamily="34" charset="0"/>
              </a:rPr>
              <a:t>Nationalism Between World Wars (1919-1939) </a:t>
            </a:r>
          </a:p>
        </p:txBody>
      </p:sp>
      <p:sp>
        <p:nvSpPr>
          <p:cNvPr id="3" name="Content Placeholder 2"/>
          <p:cNvSpPr>
            <a:spLocks noGrp="1"/>
          </p:cNvSpPr>
          <p:nvPr>
            <p:ph idx="1"/>
          </p:nvPr>
        </p:nvSpPr>
        <p:spPr>
          <a:xfrm>
            <a:off x="-1" y="1150070"/>
            <a:ext cx="7296347" cy="5707930"/>
          </a:xfrm>
        </p:spPr>
        <p:txBody>
          <a:bodyPr>
            <a:normAutofit fontScale="92500" lnSpcReduction="10000"/>
          </a:bodyPr>
          <a:lstStyle/>
          <a:p>
            <a:pPr marL="0" indent="0">
              <a:lnSpc>
                <a:spcPct val="100000"/>
              </a:lnSpc>
              <a:spcBef>
                <a:spcPts val="0"/>
              </a:spcBef>
              <a:buNone/>
            </a:pPr>
            <a:r>
              <a:rPr lang="en-US" sz="4400" dirty="0">
                <a:cs typeface="Arial" panose="020B0604020202020204" pitchFamily="34" charset="0"/>
              </a:rPr>
              <a:t>INDIA</a:t>
            </a:r>
          </a:p>
          <a:p>
            <a:pPr lvl="1">
              <a:lnSpc>
                <a:spcPct val="100000"/>
              </a:lnSpc>
              <a:spcBef>
                <a:spcPts val="0"/>
              </a:spcBef>
            </a:pPr>
            <a:r>
              <a:rPr lang="en-US" sz="2800" dirty="0">
                <a:cs typeface="Arial" panose="020B0604020202020204" pitchFamily="34" charset="0"/>
              </a:rPr>
              <a:t>By 1919, India had been a British colony for 200 years</a:t>
            </a:r>
          </a:p>
          <a:p>
            <a:pPr lvl="1">
              <a:lnSpc>
                <a:spcPct val="100000"/>
              </a:lnSpc>
              <a:spcBef>
                <a:spcPts val="0"/>
              </a:spcBef>
            </a:pPr>
            <a:r>
              <a:rPr lang="en-US" sz="3200" b="1" dirty="0">
                <a:cs typeface="Arial" panose="020B0604020202020204" pitchFamily="34" charset="0"/>
              </a:rPr>
              <a:t>Mohandas Gandhi</a:t>
            </a:r>
          </a:p>
          <a:p>
            <a:pPr lvl="2">
              <a:lnSpc>
                <a:spcPct val="100000"/>
              </a:lnSpc>
              <a:spcBef>
                <a:spcPts val="0"/>
              </a:spcBef>
            </a:pPr>
            <a:r>
              <a:rPr lang="en-US" sz="2800" dirty="0">
                <a:cs typeface="Arial" panose="020B0604020202020204" pitchFamily="34" charset="0"/>
              </a:rPr>
              <a:t>Nationalist leader of India</a:t>
            </a:r>
          </a:p>
          <a:p>
            <a:pPr lvl="2">
              <a:lnSpc>
                <a:spcPct val="100000"/>
              </a:lnSpc>
              <a:spcBef>
                <a:spcPts val="0"/>
              </a:spcBef>
            </a:pPr>
            <a:r>
              <a:rPr lang="en-US" sz="2800" dirty="0">
                <a:cs typeface="Arial" panose="020B0604020202020204" pitchFamily="34" charset="0"/>
              </a:rPr>
              <a:t>Used non-violent techniques called </a:t>
            </a:r>
            <a:r>
              <a:rPr lang="en-US" sz="2800" b="1" dirty="0">
                <a:cs typeface="Arial" panose="020B0604020202020204" pitchFamily="34" charset="0"/>
              </a:rPr>
              <a:t>civil disobedience</a:t>
            </a:r>
            <a:r>
              <a:rPr lang="en-US" sz="2800" dirty="0">
                <a:cs typeface="Arial" panose="020B0604020202020204" pitchFamily="34" charset="0"/>
              </a:rPr>
              <a:t> or passive resistance</a:t>
            </a:r>
          </a:p>
          <a:p>
            <a:pPr lvl="2">
              <a:lnSpc>
                <a:spcPct val="100000"/>
              </a:lnSpc>
              <a:spcBef>
                <a:spcPts val="0"/>
              </a:spcBef>
            </a:pPr>
            <a:r>
              <a:rPr lang="en-US" sz="2800" b="1" u="sng" dirty="0">
                <a:cs typeface="Arial" panose="020B0604020202020204" pitchFamily="34" charset="0"/>
              </a:rPr>
              <a:t>Salt March</a:t>
            </a:r>
            <a:r>
              <a:rPr lang="en-US" sz="2800" dirty="0">
                <a:cs typeface="Arial" panose="020B0604020202020204" pitchFamily="34" charset="0"/>
              </a:rPr>
              <a:t>- event where Gandhi protested British taxes on salt by leading a peaceful march to the sea to make his own salt</a:t>
            </a:r>
          </a:p>
          <a:p>
            <a:pPr lvl="2">
              <a:lnSpc>
                <a:spcPct val="100000"/>
              </a:lnSpc>
              <a:spcBef>
                <a:spcPts val="0"/>
              </a:spcBef>
            </a:pPr>
            <a:r>
              <a:rPr lang="en-US" sz="2800" b="1" u="sng" dirty="0">
                <a:cs typeface="Arial" panose="020B0604020202020204" pitchFamily="34" charset="0"/>
              </a:rPr>
              <a:t>Boycott-</a:t>
            </a:r>
            <a:r>
              <a:rPr lang="en-US" sz="2800" dirty="0">
                <a:cs typeface="Arial" panose="020B0604020202020204" pitchFamily="34" charset="0"/>
              </a:rPr>
              <a:t> Gandhi encouraged the people of India to boycott (stop buying) British products (like clothing) that were sold in India</a:t>
            </a:r>
          </a:p>
          <a:p>
            <a:pPr lvl="2">
              <a:lnSpc>
                <a:spcPct val="100000"/>
              </a:lnSpc>
              <a:spcBef>
                <a:spcPts val="0"/>
              </a:spcBef>
            </a:pPr>
            <a:endParaRPr lang="en-US" sz="2400" dirty="0">
              <a:cs typeface="Arial" panose="020B0604020202020204" pitchFamily="34" charset="0"/>
            </a:endParaRPr>
          </a:p>
        </p:txBody>
      </p:sp>
      <p:pic>
        <p:nvPicPr>
          <p:cNvPr id="6146" name="Picture 2" descr="https://encrypted-tbn3.gstatic.com/images?q=tbn:ANd9GcSWLhKQZNemF7dqqEQnfYY0orH9PxYaTw8ezd0KbwAxXs4LA9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544" y="0"/>
            <a:ext cx="5013456" cy="37408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infopls.com/images/mapasia.gif"/>
          <p:cNvPicPr>
            <a:picLocks noChangeAspect="1" noChangeArrowheads="1"/>
          </p:cNvPicPr>
          <p:nvPr/>
        </p:nvPicPr>
        <p:blipFill rotWithShape="1">
          <a:blip r:embed="rId3">
            <a:extLst>
              <a:ext uri="{28A0092B-C50C-407E-A947-70E740481C1C}">
                <a14:useLocalDpi xmlns:a14="http://schemas.microsoft.com/office/drawing/2010/main" val="0"/>
              </a:ext>
            </a:extLst>
          </a:blip>
          <a:srcRect t="17849" r="23445" b="12898"/>
          <a:stretch/>
        </p:blipFill>
        <p:spPr bwMode="auto">
          <a:xfrm>
            <a:off x="7178544" y="3521289"/>
            <a:ext cx="5013456" cy="330482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5400000" flipV="1">
            <a:off x="8654653" y="4153685"/>
            <a:ext cx="2061238" cy="427290"/>
          </a:xfrm>
          <a:prstGeom prst="rightArrow">
            <a:avLst/>
          </a:prstGeom>
          <a:solidFill>
            <a:schemeClr val="bg1"/>
          </a:solid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9012024" y="5341387"/>
            <a:ext cx="1687398" cy="142816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86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22"/>
            <a:ext cx="7599680" cy="923827"/>
          </a:xfrm>
        </p:spPr>
        <p:txBody>
          <a:bodyPr>
            <a:normAutofit fontScale="90000"/>
          </a:bodyPr>
          <a:lstStyle/>
          <a:p>
            <a:r>
              <a:rPr lang="en-US" b="1" u="sng" dirty="0">
                <a:latin typeface="Arial" panose="020B0604020202020204" pitchFamily="34" charset="0"/>
                <a:cs typeface="Arial" panose="020B0604020202020204" pitchFamily="34" charset="0"/>
              </a:rPr>
              <a:t>Nationalism Between World Wars (1919-1939) </a:t>
            </a:r>
          </a:p>
        </p:txBody>
      </p:sp>
      <p:sp>
        <p:nvSpPr>
          <p:cNvPr id="3" name="Content Placeholder 2"/>
          <p:cNvSpPr>
            <a:spLocks noGrp="1"/>
          </p:cNvSpPr>
          <p:nvPr>
            <p:ph idx="1"/>
          </p:nvPr>
        </p:nvSpPr>
        <p:spPr>
          <a:xfrm>
            <a:off x="-1" y="1150070"/>
            <a:ext cx="7296347" cy="5707930"/>
          </a:xfrm>
        </p:spPr>
        <p:txBody>
          <a:bodyPr>
            <a:normAutofit fontScale="92500" lnSpcReduction="20000"/>
          </a:bodyPr>
          <a:lstStyle/>
          <a:p>
            <a:pPr marL="0" indent="0">
              <a:lnSpc>
                <a:spcPct val="100000"/>
              </a:lnSpc>
              <a:spcBef>
                <a:spcPts val="0"/>
              </a:spcBef>
              <a:buNone/>
            </a:pPr>
            <a:r>
              <a:rPr lang="en-US" sz="4400" dirty="0">
                <a:cs typeface="Arial" panose="020B0604020202020204" pitchFamily="34" charset="0"/>
              </a:rPr>
              <a:t>CHINA</a:t>
            </a:r>
          </a:p>
          <a:p>
            <a:pPr marL="0" indent="0">
              <a:buNone/>
            </a:pPr>
            <a:r>
              <a:rPr lang="en-US" dirty="0"/>
              <a:t>Civil War</a:t>
            </a:r>
          </a:p>
          <a:p>
            <a:r>
              <a:rPr lang="en-US" b="1" dirty="0" err="1"/>
              <a:t>Guomindang</a:t>
            </a:r>
            <a:r>
              <a:rPr lang="en-US" dirty="0"/>
              <a:t> (Nationalist Party)</a:t>
            </a:r>
          </a:p>
          <a:p>
            <a:pPr lvl="1"/>
            <a:r>
              <a:rPr lang="en-US" dirty="0"/>
              <a:t>Led by Sun Yixian </a:t>
            </a:r>
          </a:p>
          <a:p>
            <a:pPr lvl="1"/>
            <a:r>
              <a:rPr lang="en-US" dirty="0"/>
              <a:t>Wanted to set up a republic based on the “Three Principles of the People” (nationalism, democracy, and livelihood)</a:t>
            </a:r>
          </a:p>
          <a:p>
            <a:pPr lvl="1"/>
            <a:r>
              <a:rPr lang="en-US" dirty="0"/>
              <a:t>Jiang </a:t>
            </a:r>
            <a:r>
              <a:rPr lang="en-US" dirty="0" err="1"/>
              <a:t>Jieshi</a:t>
            </a:r>
            <a:r>
              <a:rPr lang="en-US"/>
              <a:t> took </a:t>
            </a:r>
            <a:r>
              <a:rPr lang="en-US" dirty="0"/>
              <a:t>control in 1925 and was supported by middle class businessmen</a:t>
            </a:r>
          </a:p>
          <a:p>
            <a:r>
              <a:rPr lang="en-US" dirty="0"/>
              <a:t>Communist Party</a:t>
            </a:r>
          </a:p>
          <a:p>
            <a:pPr lvl="1"/>
            <a:r>
              <a:rPr lang="en-US" dirty="0"/>
              <a:t>Led by Mao Zedong</a:t>
            </a:r>
          </a:p>
          <a:p>
            <a:pPr lvl="1"/>
            <a:r>
              <a:rPr lang="en-US" dirty="0"/>
              <a:t>Appealed to peasants by promising to redistribute land to them and offering healthcare and schooling</a:t>
            </a:r>
          </a:p>
          <a:p>
            <a:pPr lvl="1"/>
            <a:r>
              <a:rPr lang="en-US" b="1" dirty="0"/>
              <a:t>Long March- </a:t>
            </a:r>
            <a:r>
              <a:rPr lang="en-US" dirty="0"/>
              <a:t>Mao fled from the </a:t>
            </a:r>
            <a:r>
              <a:rPr lang="en-US" dirty="0" err="1"/>
              <a:t>Guomindang</a:t>
            </a:r>
            <a:r>
              <a:rPr lang="en-US" dirty="0"/>
              <a:t> and retreated to northern China</a:t>
            </a:r>
          </a:p>
          <a:p>
            <a:r>
              <a:rPr lang="en-US" dirty="0"/>
              <a:t>Civil war ended when Japan invaded China</a:t>
            </a:r>
          </a:p>
          <a:p>
            <a:pPr marL="457200" lvl="1" indent="0">
              <a:buNone/>
            </a:pPr>
            <a:endParaRPr lang="en-US" dirty="0"/>
          </a:p>
          <a:p>
            <a:pPr marL="0" indent="0">
              <a:lnSpc>
                <a:spcPct val="100000"/>
              </a:lnSpc>
              <a:spcBef>
                <a:spcPts val="0"/>
              </a:spcBef>
              <a:buNone/>
            </a:pPr>
            <a:endParaRPr lang="en-US" sz="4400" dirty="0">
              <a:cs typeface="Arial" panose="020B0604020202020204" pitchFamily="34" charset="0"/>
            </a:endParaRPr>
          </a:p>
          <a:p>
            <a:pPr lvl="2">
              <a:lnSpc>
                <a:spcPct val="100000"/>
              </a:lnSpc>
              <a:spcBef>
                <a:spcPts val="0"/>
              </a:spcBef>
            </a:pPr>
            <a:endParaRPr lang="en-US" sz="2400" dirty="0">
              <a:cs typeface="Arial" panose="020B0604020202020204" pitchFamily="34" charset="0"/>
            </a:endParaRPr>
          </a:p>
        </p:txBody>
      </p:sp>
      <p:pic>
        <p:nvPicPr>
          <p:cNvPr id="8" name="Picture 7">
            <a:extLst>
              <a:ext uri="{FF2B5EF4-FFF2-40B4-BE49-F238E27FC236}">
                <a16:creationId xmlns:a16="http://schemas.microsoft.com/office/drawing/2014/main" id="{846106D7-6566-4D74-A9C5-B8365A022B22}"/>
              </a:ext>
            </a:extLst>
          </p:cNvPr>
          <p:cNvPicPr>
            <a:picLocks noChangeAspect="1"/>
          </p:cNvPicPr>
          <p:nvPr/>
        </p:nvPicPr>
        <p:blipFill>
          <a:blip r:embed="rId2"/>
          <a:stretch>
            <a:fillRect/>
          </a:stretch>
        </p:blipFill>
        <p:spPr>
          <a:xfrm>
            <a:off x="8089624" y="3053166"/>
            <a:ext cx="2729968" cy="3804834"/>
          </a:xfrm>
          <a:prstGeom prst="rect">
            <a:avLst/>
          </a:prstGeom>
        </p:spPr>
      </p:pic>
      <p:pic>
        <p:nvPicPr>
          <p:cNvPr id="10" name="Picture 9">
            <a:extLst>
              <a:ext uri="{FF2B5EF4-FFF2-40B4-BE49-F238E27FC236}">
                <a16:creationId xmlns:a16="http://schemas.microsoft.com/office/drawing/2014/main" id="{87F19F89-63C7-478F-B3EB-F5C968358EA8}"/>
              </a:ext>
            </a:extLst>
          </p:cNvPr>
          <p:cNvPicPr>
            <a:picLocks noChangeAspect="1"/>
          </p:cNvPicPr>
          <p:nvPr/>
        </p:nvPicPr>
        <p:blipFill>
          <a:blip r:embed="rId3"/>
          <a:stretch>
            <a:fillRect/>
          </a:stretch>
        </p:blipFill>
        <p:spPr>
          <a:xfrm>
            <a:off x="7021799" y="113122"/>
            <a:ext cx="4865619" cy="3243746"/>
          </a:xfrm>
          <a:prstGeom prst="rect">
            <a:avLst/>
          </a:prstGeom>
        </p:spPr>
      </p:pic>
    </p:spTree>
    <p:extLst>
      <p:ext uri="{BB962C8B-B14F-4D97-AF65-F5344CB8AC3E}">
        <p14:creationId xmlns:p14="http://schemas.microsoft.com/office/powerpoint/2010/main" val="139906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22"/>
            <a:ext cx="7599680" cy="923827"/>
          </a:xfrm>
        </p:spPr>
        <p:txBody>
          <a:bodyPr>
            <a:normAutofit fontScale="90000"/>
          </a:bodyPr>
          <a:lstStyle/>
          <a:p>
            <a:r>
              <a:rPr lang="en-US" b="1" u="sng" dirty="0">
                <a:latin typeface="Arial" panose="020B0604020202020204" pitchFamily="34" charset="0"/>
                <a:cs typeface="Arial" panose="020B0604020202020204" pitchFamily="34" charset="0"/>
              </a:rPr>
              <a:t>Introduction to Totalitarian Dictatorships </a:t>
            </a:r>
          </a:p>
        </p:txBody>
      </p:sp>
      <p:sp>
        <p:nvSpPr>
          <p:cNvPr id="3" name="Content Placeholder 2"/>
          <p:cNvSpPr>
            <a:spLocks noGrp="1"/>
          </p:cNvSpPr>
          <p:nvPr>
            <p:ph idx="1"/>
          </p:nvPr>
        </p:nvSpPr>
        <p:spPr>
          <a:xfrm>
            <a:off x="0" y="1150070"/>
            <a:ext cx="7094372" cy="5707930"/>
          </a:xfrm>
        </p:spPr>
        <p:txBody>
          <a:bodyPr>
            <a:normAutofit/>
          </a:bodyPr>
          <a:lstStyle/>
          <a:p>
            <a:pPr>
              <a:lnSpc>
                <a:spcPct val="100000"/>
              </a:lnSpc>
              <a:spcBef>
                <a:spcPts val="0"/>
              </a:spcBef>
            </a:pPr>
            <a:r>
              <a:rPr lang="en-US" sz="4400" b="1" dirty="0">
                <a:cs typeface="Arial" panose="020B0604020202020204" pitchFamily="34" charset="0"/>
              </a:rPr>
              <a:t>Totalitarian dictatorships </a:t>
            </a:r>
            <a:r>
              <a:rPr lang="en-US" sz="4400" dirty="0">
                <a:cs typeface="Arial" panose="020B0604020202020204" pitchFamily="34" charset="0"/>
              </a:rPr>
              <a:t>are governments where one ruler has complete control over ALL aspects of life within a country.  </a:t>
            </a:r>
          </a:p>
          <a:p>
            <a:pPr>
              <a:lnSpc>
                <a:spcPct val="100000"/>
              </a:lnSpc>
              <a:spcBef>
                <a:spcPts val="0"/>
              </a:spcBef>
            </a:pPr>
            <a:r>
              <a:rPr lang="en-US" sz="4400" dirty="0">
                <a:cs typeface="Arial" panose="020B0604020202020204" pitchFamily="34" charset="0"/>
              </a:rPr>
              <a:t>They control the political, social, and economic features of a nation.</a:t>
            </a:r>
            <a:endParaRPr lang="en-US" sz="2400" dirty="0">
              <a:cs typeface="Arial" panose="020B0604020202020204" pitchFamily="34" charset="0"/>
            </a:endParaRPr>
          </a:p>
        </p:txBody>
      </p:sp>
      <p:pic>
        <p:nvPicPr>
          <p:cNvPr id="7170" name="Picture 2" descr="http://www.stubbornthings.org/wp-content/uploads/2015/01/totalitarianism-the-individual-does-not-cou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902" y="0"/>
            <a:ext cx="5008098" cy="36169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awesomestories.com/images/user/97d7b457cfcbf1bc01783b5772bf3753.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94371" y="3082928"/>
            <a:ext cx="5097629"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9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youreuropemap.com/europe_map_political.gif"/>
          <p:cNvPicPr>
            <a:picLocks noChangeAspect="1" noChangeArrowheads="1"/>
          </p:cNvPicPr>
          <p:nvPr/>
        </p:nvPicPr>
        <p:blipFill rotWithShape="1">
          <a:blip r:embed="rId2">
            <a:extLst>
              <a:ext uri="{28A0092B-C50C-407E-A947-70E740481C1C}">
                <a14:useLocalDpi xmlns:a14="http://schemas.microsoft.com/office/drawing/2010/main" val="0"/>
              </a:ext>
            </a:extLst>
          </a:blip>
          <a:srcRect t="6598"/>
          <a:stretch/>
        </p:blipFill>
        <p:spPr bwMode="auto">
          <a:xfrm>
            <a:off x="6192521" y="0"/>
            <a:ext cx="5999479" cy="6929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13122"/>
            <a:ext cx="7599680" cy="923827"/>
          </a:xfrm>
        </p:spPr>
        <p:txBody>
          <a:bodyPr>
            <a:normAutofit fontScale="90000"/>
          </a:bodyPr>
          <a:lstStyle/>
          <a:p>
            <a:r>
              <a:rPr lang="en-US" b="1" u="sng" dirty="0">
                <a:latin typeface="Arial" panose="020B0604020202020204" pitchFamily="34" charset="0"/>
                <a:cs typeface="Arial" panose="020B0604020202020204" pitchFamily="34" charset="0"/>
              </a:rPr>
              <a:t>Introduction to Totalitarian Dictatorships </a:t>
            </a:r>
          </a:p>
        </p:txBody>
      </p:sp>
      <p:sp>
        <p:nvSpPr>
          <p:cNvPr id="3" name="Content Placeholder 2"/>
          <p:cNvSpPr>
            <a:spLocks noGrp="1"/>
          </p:cNvSpPr>
          <p:nvPr>
            <p:ph idx="1"/>
          </p:nvPr>
        </p:nvSpPr>
        <p:spPr>
          <a:xfrm>
            <a:off x="0" y="1150070"/>
            <a:ext cx="5857874" cy="5707930"/>
          </a:xfrm>
        </p:spPr>
        <p:txBody>
          <a:bodyPr>
            <a:normAutofit/>
          </a:bodyPr>
          <a:lstStyle/>
          <a:p>
            <a:pPr>
              <a:lnSpc>
                <a:spcPct val="100000"/>
              </a:lnSpc>
              <a:spcBef>
                <a:spcPts val="0"/>
              </a:spcBef>
            </a:pPr>
            <a:r>
              <a:rPr lang="en-US" sz="4000" dirty="0">
                <a:cs typeface="Arial" panose="020B0604020202020204" pitchFamily="34" charset="0"/>
              </a:rPr>
              <a:t>After World War I, totalitarian dictatorships were established in 3 countries under 3 men: </a:t>
            </a:r>
          </a:p>
          <a:p>
            <a:pPr lvl="1">
              <a:lnSpc>
                <a:spcPct val="100000"/>
              </a:lnSpc>
              <a:spcBef>
                <a:spcPts val="0"/>
              </a:spcBef>
            </a:pPr>
            <a:r>
              <a:rPr lang="en-US" sz="3600" b="1" dirty="0">
                <a:cs typeface="Arial" panose="020B0604020202020204" pitchFamily="34" charset="0"/>
              </a:rPr>
              <a:t>The Soviet Union = Joseph Stalin </a:t>
            </a:r>
          </a:p>
          <a:p>
            <a:pPr lvl="1">
              <a:lnSpc>
                <a:spcPct val="100000"/>
              </a:lnSpc>
              <a:spcBef>
                <a:spcPts val="0"/>
              </a:spcBef>
            </a:pPr>
            <a:r>
              <a:rPr lang="en-US" sz="3600" b="1" dirty="0">
                <a:cs typeface="Arial" panose="020B0604020202020204" pitchFamily="34" charset="0"/>
              </a:rPr>
              <a:t>Germany = Adolf Hitler</a:t>
            </a:r>
          </a:p>
          <a:p>
            <a:pPr lvl="1">
              <a:lnSpc>
                <a:spcPct val="100000"/>
              </a:lnSpc>
              <a:spcBef>
                <a:spcPts val="0"/>
              </a:spcBef>
            </a:pPr>
            <a:r>
              <a:rPr lang="en-US" sz="3600" b="1" dirty="0">
                <a:cs typeface="Arial" panose="020B0604020202020204" pitchFamily="34" charset="0"/>
              </a:rPr>
              <a:t>Italy = Benito Mussolini </a:t>
            </a:r>
          </a:p>
        </p:txBody>
      </p:sp>
      <p:sp>
        <p:nvSpPr>
          <p:cNvPr id="4" name="Right Arrow 3"/>
          <p:cNvSpPr/>
          <p:nvPr/>
        </p:nvSpPr>
        <p:spPr>
          <a:xfrm rot="20145397">
            <a:off x="5232476" y="2299170"/>
            <a:ext cx="5206212" cy="359095"/>
          </a:xfrm>
          <a:prstGeom prst="rightArrow">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ight Arrow 7"/>
          <p:cNvSpPr/>
          <p:nvPr/>
        </p:nvSpPr>
        <p:spPr>
          <a:xfrm rot="20832556">
            <a:off x="5319861" y="4965595"/>
            <a:ext cx="2864751" cy="368346"/>
          </a:xfrm>
          <a:prstGeom prst="rightArrow">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ight Arrow 8"/>
          <p:cNvSpPr/>
          <p:nvPr/>
        </p:nvSpPr>
        <p:spPr>
          <a:xfrm rot="19987706" flipV="1">
            <a:off x="5055168" y="3904449"/>
            <a:ext cx="3369196" cy="366151"/>
          </a:xfrm>
          <a:prstGeom prst="rightArrow">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96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198"/>
            <a:ext cx="12120880" cy="923827"/>
          </a:xfrm>
        </p:spPr>
        <p:txBody>
          <a:bodyPr>
            <a:normAutofit/>
          </a:bodyPr>
          <a:lstStyle/>
          <a:p>
            <a:r>
              <a:rPr lang="en-US" b="1" u="sng" dirty="0">
                <a:latin typeface="Arial" panose="020B0604020202020204" pitchFamily="34" charset="0"/>
                <a:cs typeface="Arial" panose="020B0604020202020204" pitchFamily="34" charset="0"/>
              </a:rPr>
              <a:t>Introduction to Totalitarian Dictatorships </a:t>
            </a:r>
          </a:p>
        </p:txBody>
      </p:sp>
      <p:sp>
        <p:nvSpPr>
          <p:cNvPr id="3" name="Content Placeholder 2"/>
          <p:cNvSpPr>
            <a:spLocks noGrp="1"/>
          </p:cNvSpPr>
          <p:nvPr>
            <p:ph idx="1"/>
          </p:nvPr>
        </p:nvSpPr>
        <p:spPr>
          <a:xfrm>
            <a:off x="0" y="611589"/>
            <a:ext cx="12192000" cy="4241105"/>
          </a:xfrm>
        </p:spPr>
        <p:txBody>
          <a:bodyPr>
            <a:noAutofit/>
          </a:bodyPr>
          <a:lstStyle/>
          <a:p>
            <a:pPr>
              <a:lnSpc>
                <a:spcPct val="100000"/>
              </a:lnSpc>
              <a:spcBef>
                <a:spcPts val="0"/>
              </a:spcBef>
            </a:pPr>
            <a:r>
              <a:rPr lang="en-US" dirty="0">
                <a:cs typeface="Arial" panose="020B0604020202020204" pitchFamily="34" charset="0"/>
              </a:rPr>
              <a:t>All 3 totalitarian dictatorships had similarities: </a:t>
            </a:r>
          </a:p>
          <a:p>
            <a:pPr lvl="1">
              <a:lnSpc>
                <a:spcPct val="100000"/>
              </a:lnSpc>
              <a:spcBef>
                <a:spcPts val="0"/>
              </a:spcBef>
            </a:pPr>
            <a:r>
              <a:rPr lang="en-US" b="1" u="sng" dirty="0">
                <a:cs typeface="Arial" panose="020B0604020202020204" pitchFamily="34" charset="0"/>
              </a:rPr>
              <a:t>Censorship</a:t>
            </a:r>
            <a:r>
              <a:rPr lang="en-US" b="1" dirty="0">
                <a:cs typeface="Arial" panose="020B0604020202020204" pitchFamily="34" charset="0"/>
              </a:rPr>
              <a:t>-</a:t>
            </a:r>
            <a:r>
              <a:rPr lang="en-US" dirty="0">
                <a:cs typeface="Arial" panose="020B0604020202020204" pitchFamily="34" charset="0"/>
              </a:rPr>
              <a:t> They ended freedom of speech in their countries.  The governments strictly controlled the media (i.e.- newspapers, radio, and television) of their nation</a:t>
            </a:r>
          </a:p>
          <a:p>
            <a:pPr lvl="1">
              <a:lnSpc>
                <a:spcPct val="100000"/>
              </a:lnSpc>
              <a:spcBef>
                <a:spcPts val="0"/>
              </a:spcBef>
            </a:pPr>
            <a:r>
              <a:rPr lang="en-US" b="1" u="sng" dirty="0">
                <a:cs typeface="Arial" panose="020B0604020202020204" pitchFamily="34" charset="0"/>
              </a:rPr>
              <a:t>One political party- </a:t>
            </a:r>
            <a:r>
              <a:rPr lang="en-US" dirty="0">
                <a:cs typeface="Arial" panose="020B0604020202020204" pitchFamily="34" charset="0"/>
              </a:rPr>
              <a:t>Only the political party of the dictators was allowed to exist</a:t>
            </a:r>
          </a:p>
          <a:p>
            <a:pPr lvl="2">
              <a:lnSpc>
                <a:spcPct val="100000"/>
              </a:lnSpc>
              <a:spcBef>
                <a:spcPts val="0"/>
              </a:spcBef>
            </a:pPr>
            <a:r>
              <a:rPr lang="en-US" sz="2400" dirty="0">
                <a:cs typeface="Arial" panose="020B0604020202020204" pitchFamily="34" charset="0"/>
              </a:rPr>
              <a:t>Stalin = Communists</a:t>
            </a:r>
          </a:p>
          <a:p>
            <a:pPr lvl="2">
              <a:lnSpc>
                <a:spcPct val="100000"/>
              </a:lnSpc>
              <a:spcBef>
                <a:spcPts val="0"/>
              </a:spcBef>
            </a:pPr>
            <a:r>
              <a:rPr lang="en-US" sz="2400" dirty="0">
                <a:cs typeface="Arial" panose="020B0604020202020204" pitchFamily="34" charset="0"/>
              </a:rPr>
              <a:t>Mussolini = Fascists </a:t>
            </a:r>
          </a:p>
          <a:p>
            <a:pPr lvl="2">
              <a:lnSpc>
                <a:spcPct val="100000"/>
              </a:lnSpc>
              <a:spcBef>
                <a:spcPts val="0"/>
              </a:spcBef>
            </a:pPr>
            <a:r>
              <a:rPr lang="en-US" sz="2400" dirty="0">
                <a:cs typeface="Arial" panose="020B0604020202020204" pitchFamily="34" charset="0"/>
              </a:rPr>
              <a:t>Hitler’s = Nazis</a:t>
            </a:r>
          </a:p>
          <a:p>
            <a:pPr lvl="1">
              <a:lnSpc>
                <a:spcPct val="100000"/>
              </a:lnSpc>
              <a:spcBef>
                <a:spcPts val="0"/>
              </a:spcBef>
            </a:pPr>
            <a:r>
              <a:rPr lang="en-US" dirty="0">
                <a:cs typeface="Arial" panose="020B0604020202020204" pitchFamily="34" charset="0"/>
              </a:rPr>
              <a:t>People were expected to put the needs of the state (their country) before their own needs. </a:t>
            </a:r>
          </a:p>
          <a:p>
            <a:pPr lvl="1">
              <a:lnSpc>
                <a:spcPct val="100000"/>
              </a:lnSpc>
              <a:spcBef>
                <a:spcPts val="0"/>
              </a:spcBef>
            </a:pPr>
            <a:r>
              <a:rPr lang="en-US" dirty="0">
                <a:cs typeface="Arial" panose="020B0604020202020204" pitchFamily="34" charset="0"/>
              </a:rPr>
              <a:t>They eliminated opposition (people against them) by using a secret police force</a:t>
            </a:r>
          </a:p>
          <a:p>
            <a:pPr lvl="1">
              <a:lnSpc>
                <a:spcPct val="100000"/>
              </a:lnSpc>
              <a:spcBef>
                <a:spcPts val="0"/>
              </a:spcBef>
            </a:pPr>
            <a:r>
              <a:rPr lang="en-US" dirty="0">
                <a:cs typeface="Arial" panose="020B0604020202020204" pitchFamily="34" charset="0"/>
              </a:rPr>
              <a:t>They used </a:t>
            </a:r>
            <a:r>
              <a:rPr lang="en-US" b="1" u="sng" dirty="0">
                <a:cs typeface="Arial" panose="020B0604020202020204" pitchFamily="34" charset="0"/>
              </a:rPr>
              <a:t>propaganda-</a:t>
            </a:r>
            <a:r>
              <a:rPr lang="en-US" dirty="0">
                <a:cs typeface="Arial" panose="020B0604020202020204" pitchFamily="34" charset="0"/>
              </a:rPr>
              <a:t> Messages that were meant to influence the way people thought</a:t>
            </a:r>
          </a:p>
        </p:txBody>
      </p:sp>
      <p:pic>
        <p:nvPicPr>
          <p:cNvPr id="6" name="Picture 5"/>
          <p:cNvPicPr>
            <a:picLocks noChangeAspect="1"/>
          </p:cNvPicPr>
          <p:nvPr/>
        </p:nvPicPr>
        <p:blipFill>
          <a:blip r:embed="rId2"/>
          <a:stretch>
            <a:fillRect/>
          </a:stretch>
        </p:blipFill>
        <p:spPr>
          <a:xfrm>
            <a:off x="163830" y="4833841"/>
            <a:ext cx="2874010" cy="2031331"/>
          </a:xfrm>
          <a:prstGeom prst="rect">
            <a:avLst/>
          </a:prstGeom>
        </p:spPr>
      </p:pic>
      <p:pic>
        <p:nvPicPr>
          <p:cNvPr id="9220" name="Picture 4" descr="http://cdn.history.com/sites/2/2015/05/hith-mussolini-92424342-1-E.jpeg"/>
          <p:cNvPicPr>
            <a:picLocks noChangeAspect="1" noChangeArrowheads="1"/>
          </p:cNvPicPr>
          <p:nvPr/>
        </p:nvPicPr>
        <p:blipFill rotWithShape="1">
          <a:blip r:embed="rId3">
            <a:extLst>
              <a:ext uri="{28A0092B-C50C-407E-A947-70E740481C1C}">
                <a14:useLocalDpi xmlns:a14="http://schemas.microsoft.com/office/drawing/2010/main" val="0"/>
              </a:ext>
            </a:extLst>
          </a:blip>
          <a:srcRect r="28368"/>
          <a:stretch/>
        </p:blipFill>
        <p:spPr bwMode="auto">
          <a:xfrm>
            <a:off x="4582716" y="4852694"/>
            <a:ext cx="2955448" cy="200424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cdn.images.express.co.uk/img/dynamic/80/590x/secondary/hitler-415774.jpg"/>
          <p:cNvPicPr>
            <a:picLocks noChangeAspect="1" noChangeArrowheads="1"/>
          </p:cNvPicPr>
          <p:nvPr/>
        </p:nvPicPr>
        <p:blipFill rotWithShape="1">
          <a:blip r:embed="rId4">
            <a:extLst>
              <a:ext uri="{28A0092B-C50C-407E-A947-70E740481C1C}">
                <a14:useLocalDpi xmlns:a14="http://schemas.microsoft.com/office/drawing/2010/main" val="0"/>
              </a:ext>
            </a:extLst>
          </a:blip>
          <a:srcRect l="31220" t="6400" b="37067"/>
          <a:stretch/>
        </p:blipFill>
        <p:spPr bwMode="auto">
          <a:xfrm>
            <a:off x="9244419" y="4833842"/>
            <a:ext cx="2423652" cy="2052251"/>
          </a:xfrm>
          <a:prstGeom prst="rect">
            <a:avLst/>
          </a:prstGeom>
          <a:noFill/>
          <a:extLst>
            <a:ext uri="{909E8E84-426E-40DD-AFC4-6F175D3DCCD1}">
              <a14:hiddenFill xmlns:a14="http://schemas.microsoft.com/office/drawing/2010/main">
                <a:solidFill>
                  <a:srgbClr val="FFFFFF"/>
                </a:solidFill>
              </a14:hiddenFill>
            </a:ext>
          </a:extLst>
        </p:spPr>
      </p:pic>
      <p:sp>
        <p:nvSpPr>
          <p:cNvPr id="7" name="Equal 6"/>
          <p:cNvSpPr/>
          <p:nvPr/>
        </p:nvSpPr>
        <p:spPr>
          <a:xfrm>
            <a:off x="3159760" y="5182228"/>
            <a:ext cx="1209040" cy="893452"/>
          </a:xfrm>
          <a:prstGeom prst="mathEqual">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Equal 12"/>
          <p:cNvSpPr/>
          <p:nvPr/>
        </p:nvSpPr>
        <p:spPr>
          <a:xfrm>
            <a:off x="7786771" y="5144478"/>
            <a:ext cx="1209040" cy="893452"/>
          </a:xfrm>
          <a:prstGeom prst="mathEqual">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846694"/>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25D5A-3A69-457C-B7D4-425712F5D40F}">
  <ds:schemaRefs>
    <ds:schemaRef ds:uri="http://schemas.microsoft.com/sharepoint/v3/contenttype/forms"/>
  </ds:schemaRefs>
</ds:datastoreItem>
</file>

<file path=customXml/itemProps2.xml><?xml version="1.0" encoding="utf-8"?>
<ds:datastoreItem xmlns:ds="http://schemas.openxmlformats.org/officeDocument/2006/customXml" ds:itemID="{30AD4E0F-D5B9-4E85-A9F9-55FB534FCA93}">
  <ds:schemaRefs>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191</TotalTime>
  <Words>758</Words>
  <Application>Microsoft Office PowerPoint</Application>
  <PresentationFormat>Widescreen</PresentationFormat>
  <Paragraphs>88</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Gill Sans MT</vt:lpstr>
      <vt:lpstr>Wingdings</vt:lpstr>
      <vt:lpstr>Wingdings 2</vt:lpstr>
      <vt:lpstr>DividendVTI</vt:lpstr>
      <vt:lpstr>Office Theme</vt:lpstr>
      <vt:lpstr>Regents global history and geography </vt:lpstr>
      <vt:lpstr>Brief Overview </vt:lpstr>
      <vt:lpstr>Nationalism Between World Wars (1919-1939) </vt:lpstr>
      <vt:lpstr>Nationalism Between World Wars (1919-1939) </vt:lpstr>
      <vt:lpstr>Nationalism Between World Wars (1919-1939) </vt:lpstr>
      <vt:lpstr>Nationalism Between World Wars (1919-1939) </vt:lpstr>
      <vt:lpstr>Introduction to Totalitarian Dictatorships </vt:lpstr>
      <vt:lpstr>Introduction to Totalitarian Dictatorships </vt:lpstr>
      <vt:lpstr>Introduction to Totalitarian Dictatorships </vt:lpstr>
      <vt:lpstr>Introduction to Totalitarian Dictatorships </vt:lpstr>
      <vt:lpstr> Totalitarianism under Joseph Stalin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name of course here (Regents United States History and Government or Regents Global History and Geography)</dc:title>
  <dc:creator>Nick Stamoulacatos</dc:creator>
  <cp:lastModifiedBy>Cesta, Amanda</cp:lastModifiedBy>
  <cp:revision>23</cp:revision>
  <dcterms:created xsi:type="dcterms:W3CDTF">2020-10-20T14:00:54Z</dcterms:created>
  <dcterms:modified xsi:type="dcterms:W3CDTF">2020-12-15T19:15:45Z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