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9" r:id="rId6"/>
    <p:sldId id="260" r:id="rId7"/>
    <p:sldId id="261" r:id="rId8"/>
    <p:sldId id="264" r:id="rId9"/>
    <p:sldId id="262" r:id="rId10"/>
    <p:sldId id="267" r:id="rId11"/>
    <p:sldId id="263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4" autoAdjust="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12/22/2020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73816531-CCD3-4909-A41B-EAB1049BDA8C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38623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>
            <a:lvl1pPr>
              <a:defRPr/>
            </a:lvl1pPr>
          </a:lstStyle>
          <a:p>
            <a:fld id="{670A55AC-ADB5-440D-AFFF-99C1406F297F}" type="datetime1">
              <a:rPr lang="en-US" smtClean="0"/>
              <a:t>12/22/2020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Teach a Course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DE5116-87D9-414C-9C86-BD234C61A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2F1E82-5320-468E-B4E5-0A90103D2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DE15AD-B091-4535-9BA5-1CDA589DF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BE6F8-949F-4030-9ADB-CF5ADE5B5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557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CE9E340-46EE-4A5F-9C9B-315AD29A92C5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CE4CA-34EA-472D-A23C-1DE165FC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22525-79A2-451F-9944-47D4183A4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BF3AA-AA64-40B2-94AA-20312968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B7143-9C17-4A62-9B23-F2717C50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3914"/>
            <a:ext cx="2844799" cy="365125"/>
          </a:xfrm>
        </p:spPr>
        <p:txBody>
          <a:bodyPr/>
          <a:lstStyle/>
          <a:p>
            <a:fld id="{91CD4B7E-D172-41E4-BE36-64B5A7E393CD}" type="datetimeFigureOut">
              <a:rPr lang="en-US" noProof="0" smtClean="0"/>
              <a:t>12/22/2020</a:t>
            </a:fld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noProof="0" dirty="0"/>
              <a:t>Teach a Course</a:t>
            </a:r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7F1CA9-BED2-4756-8AEF-E0F68B0488B6}" type="datetime1">
              <a:rPr lang="en-US" smtClean="0"/>
              <a:pPr/>
              <a:t>12/22/2020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Teach a Course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4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40" r:id="rId8"/>
    <p:sldLayoutId id="2147483741" r:id="rId9"/>
    <p:sldLayoutId id="2147483742" r:id="rId10"/>
    <p:sldLayoutId id="2147483739" r:id="rId11"/>
    <p:sldLayoutId id="2147483744" r:id="rId12"/>
    <p:sldLayoutId id="2147483745" r:id="rId1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2723" y="850791"/>
            <a:ext cx="3202016" cy="4198288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Early </a:t>
            </a:r>
            <a:r>
              <a:rPr lang="en-US" sz="2800">
                <a:solidFill>
                  <a:srgbClr val="FFFFFF"/>
                </a:solidFill>
              </a:rPr>
              <a:t>world history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</a:rPr>
              <a:t>Renaissance and Protestant Reformation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6A361-85E3-483B-93EE-7F8ECADD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6" y="1167462"/>
            <a:ext cx="8041024" cy="452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461551"/>
            <a:ext cx="7922147" cy="5934897"/>
          </a:xfrm>
        </p:spPr>
      </p:pic>
    </p:spTree>
    <p:extLst>
      <p:ext uri="{BB962C8B-B14F-4D97-AF65-F5344CB8AC3E}">
        <p14:creationId xmlns:p14="http://schemas.microsoft.com/office/powerpoint/2010/main" val="261297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BB21AD-0690-47F7-B03F-21C935D3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308F76-D145-4F77-B851-6F9316919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B190E9-E37E-4687-B6D6-995C393C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2250892"/>
            <a:ext cx="5514807" cy="536005"/>
          </a:xfrm>
        </p:spPr>
        <p:txBody>
          <a:bodyPr/>
          <a:lstStyle/>
          <a:p>
            <a:r>
              <a:rPr lang="en-US" sz="2000" dirty="0"/>
              <a:t>New York Social Studies Framework Connection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CED47E-6DE9-4259-834B-51F1686D33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9.9 TRANSFORMATION OF WESTERN EUROPE AND RUSSIA: Western Europe and Russia transformed politically, economically, and culturally ca. 1400–1750. This transformation included state building, conflicts, shifts in power and authority, and new ways of understanding their world. 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(Standards: 2, 3, 5; Themes: ID, MOV, TCC, GOV, CIV, TECH, EXCH)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E530DF-05F8-42C7-94B3-72485D578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709" y="2250892"/>
            <a:ext cx="5393100" cy="553373"/>
          </a:xfrm>
        </p:spPr>
        <p:txBody>
          <a:bodyPr/>
          <a:lstStyle/>
          <a:p>
            <a:r>
              <a:rPr lang="en-US" dirty="0"/>
              <a:t>Key Social Studies Terms to Look for: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D6FE0F-15FE-4393-855D-EA9B5E4EB4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497862"/>
          </a:xfrm>
        </p:spPr>
        <p:txBody>
          <a:bodyPr>
            <a:normAutofit/>
          </a:bodyPr>
          <a:lstStyle/>
          <a:p>
            <a:r>
              <a:rPr lang="en-US" dirty="0"/>
              <a:t>Renaissance</a:t>
            </a:r>
          </a:p>
          <a:p>
            <a:r>
              <a:rPr lang="en-US" dirty="0"/>
              <a:t>Humanism</a:t>
            </a:r>
          </a:p>
          <a:p>
            <a:r>
              <a:rPr lang="en-US" dirty="0"/>
              <a:t>Secular</a:t>
            </a:r>
          </a:p>
          <a:p>
            <a:r>
              <a:rPr lang="en-US" dirty="0"/>
              <a:t>Patron</a:t>
            </a:r>
          </a:p>
          <a:p>
            <a:r>
              <a:rPr lang="en-US" dirty="0"/>
              <a:t>vernacular</a:t>
            </a:r>
          </a:p>
          <a:p>
            <a:r>
              <a:rPr lang="en-US" dirty="0"/>
              <a:t>Protestant Reformation</a:t>
            </a:r>
          </a:p>
          <a:p>
            <a:r>
              <a:rPr lang="en-US" dirty="0"/>
              <a:t>95 Theses</a:t>
            </a:r>
          </a:p>
          <a:p>
            <a:r>
              <a:rPr lang="en-US" dirty="0"/>
              <a:t>indulgences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9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49078F-D4FA-40EE-868F-643DEFAB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5D8150-75D8-4E66-9504-1AD15828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7" y="618114"/>
            <a:ext cx="11384046" cy="55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2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8E405F-AAA5-47C3-BD99-678351CB2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67133-130D-4D97-AD72-861E9309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27" y="609325"/>
            <a:ext cx="6029233" cy="619117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DD9B5BC-329F-400F-9F0F-87DFB9C7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9070" y="254952"/>
            <a:ext cx="2077462" cy="3132142"/>
          </a:xfrm>
          <a:prstGeom prst="rect">
            <a:avLst/>
          </a:prstGeom>
        </p:spPr>
      </p:pic>
      <p:pic>
        <p:nvPicPr>
          <p:cNvPr id="7" name="Picture 7" descr="fs_da_Vinci_Last_Supper_cleaned">
            <a:extLst>
              <a:ext uri="{FF2B5EF4-FFF2-40B4-BE49-F238E27FC236}">
                <a16:creationId xmlns:a16="http://schemas.microsoft.com/office/drawing/2014/main" id="{B4EE786E-5A08-4D01-A02E-7367DCEA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749" y="57499"/>
            <a:ext cx="2715453" cy="176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5074W~David-Posters">
            <a:extLst>
              <a:ext uri="{FF2B5EF4-FFF2-40B4-BE49-F238E27FC236}">
                <a16:creationId xmlns:a16="http://schemas.microsoft.com/office/drawing/2014/main" id="{BF678725-66D0-473A-BC3C-43DD603B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60" y="3555517"/>
            <a:ext cx="2328883" cy="324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014FF7-923A-4EA7-A57A-9935710AF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289" y="3600929"/>
            <a:ext cx="2399679" cy="3199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8F464D-45EF-432D-BA7C-C7D4CE8AE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2243" y="183943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BEBB0-C537-4121-9212-A48EDBBA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329" y="4041913"/>
            <a:ext cx="3570960" cy="2816087"/>
          </a:xfrm>
          <a:prstGeom prst="rect">
            <a:avLst/>
          </a:prstGeom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015B5156-7E05-5747-ADC8-384FACA3D66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1192" y="0"/>
            <a:ext cx="11029616" cy="1189554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Shakespeare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1FB91DBD-BA7E-C140-AA65-A926C14F1617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25287" y="1189554"/>
            <a:ext cx="9197009" cy="479849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Playwright of 37 well known plays</a:t>
            </a:r>
          </a:p>
          <a:p>
            <a:pPr lvl="1"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Ex. </a:t>
            </a:r>
            <a:r>
              <a:rPr lang="en-US" altLang="en-US" sz="3200" i="1" dirty="0">
                <a:ea typeface="ＭＳ Ｐゴシック" panose="020B0600070205080204" pitchFamily="34" charset="-128"/>
              </a:rPr>
              <a:t>Romeo and Juliet, Hamlet, Taming of the Shrew</a:t>
            </a:r>
            <a:endParaRPr lang="en-US" altLang="en-US" sz="3200" dirty="0">
              <a:ea typeface="ＭＳ Ｐゴシック" panose="020B0600070205080204" pitchFamily="34" charset="-128"/>
            </a:endParaRPr>
          </a:p>
          <a:p>
            <a:pPr lvl="1"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Timeless themes keep his plays relevant to modern times</a:t>
            </a:r>
          </a:p>
          <a:p>
            <a:pPr lvl="1" eaLnBrk="1" hangingPunct="1">
              <a:defRPr/>
            </a:pPr>
            <a:r>
              <a:rPr lang="en-US" altLang="en-US" sz="3200" dirty="0">
                <a:ea typeface="ＭＳ Ｐゴシック" panose="020B0600070205080204" pitchFamily="34" charset="-128"/>
              </a:rPr>
              <a:t>Contributed over 1700 words to the English language</a:t>
            </a:r>
          </a:p>
          <a:p>
            <a:pPr lvl="2" eaLnBrk="1" hangingPunct="1">
              <a:defRPr/>
            </a:pPr>
            <a:r>
              <a:rPr lang="en-US" altLang="en-US" sz="3200" i="1" dirty="0">
                <a:ea typeface="ＭＳ Ｐゴシック" panose="020B0600070205080204" pitchFamily="34" charset="-128"/>
              </a:rPr>
              <a:t>Ex. Bedroom, lonely, generous, heartsick, hurry, and sneak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9D6F-872A-4619-A73F-5DB75B16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893" y="575242"/>
            <a:ext cx="2470915" cy="3241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396D2-6168-4170-A1F7-D6EDF10F9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6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DE7D26-7A43-43DC-A610-AC742ECAD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50" y="63134"/>
            <a:ext cx="5085978" cy="6794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156BF-850F-4FE5-8971-F117260D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2" y="1588193"/>
            <a:ext cx="5738523" cy="385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4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0D920-74A1-4ACE-953C-495DB480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7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1F669-7D50-4D90-AC02-407DD979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2" y="677379"/>
            <a:ext cx="11469496" cy="55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7BBE8A-14F8-40ED-B932-A2D73FB81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F874D-01C7-43BF-A686-EB49917C6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7713"/>
            <a:ext cx="11970692" cy="50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4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A81718-D43A-4D89-95CE-5B3C7E34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9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5E764-21BD-42BF-A85F-A53D68ED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46" y="768577"/>
            <a:ext cx="10886192" cy="532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527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2F41"/>
      </a:dk2>
      <a:lt2>
        <a:srgbClr val="E2E6E8"/>
      </a:lt2>
      <a:accent1>
        <a:srgbClr val="CE7242"/>
      </a:accent1>
      <a:accent2>
        <a:srgbClr val="BC303B"/>
      </a:accent2>
      <a:accent3>
        <a:srgbClr val="CE4287"/>
      </a:accent3>
      <a:accent4>
        <a:srgbClr val="BC30AF"/>
      </a:accent4>
      <a:accent5>
        <a:srgbClr val="A042CE"/>
      </a:accent5>
      <a:accent6>
        <a:srgbClr val="6444C2"/>
      </a:accent6>
      <a:hlink>
        <a:srgbClr val="3B8AB3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-Corporate_Teach a Course_03_MO - v4.pptx" id="{D5AEBA98-7BE2-4600-B726-C10F88B0D5DD}" vid="{80972332-D852-4500-B88A-BEF94A57E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AD4E0F-D5B9-4E85-A9F9-55FB534FCA93}">
  <ds:schemaRefs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purl.org/dc/terms/"/>
    <ds:schemaRef ds:uri="71af3243-3dd4-4a8d-8c0d-dd76da1f02a5"/>
    <ds:schemaRef ds:uri="http://schemas.microsoft.com/office/2006/documentManagement/typ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1225D5A-3A69-457C-B7D4-425712F5D4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E7F611-2872-4820-B95F-32B269E9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1329</TotalTime>
  <Words>161</Words>
  <Application>Microsoft Office PowerPoint</Application>
  <PresentationFormat>Widescreen</PresentationFormat>
  <Paragraphs>29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Gill Sans MT</vt:lpstr>
      <vt:lpstr>Wingdings</vt:lpstr>
      <vt:lpstr>Wingdings 2</vt:lpstr>
      <vt:lpstr>DividendVTI</vt:lpstr>
      <vt:lpstr>Early world history</vt:lpstr>
      <vt:lpstr>Brief Overview </vt:lpstr>
      <vt:lpstr>PowerPoint Presentation</vt:lpstr>
      <vt:lpstr>PowerPoint Presentation</vt:lpstr>
      <vt:lpstr>Shakespeare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 name of course here (Regents United States History and Government or Regents Global History and Geography)</dc:title>
  <dc:creator>Nick Stamoulacatos</dc:creator>
  <cp:lastModifiedBy>Cesta, Amanda</cp:lastModifiedBy>
  <cp:revision>15</cp:revision>
  <dcterms:created xsi:type="dcterms:W3CDTF">2020-10-20T14:00:54Z</dcterms:created>
  <dcterms:modified xsi:type="dcterms:W3CDTF">2020-12-22T19:21:08Z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