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  <p:sldMasterId id="2147483745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9" r:id="rId7"/>
    <p:sldId id="343" r:id="rId8"/>
    <p:sldId id="344" r:id="rId9"/>
    <p:sldId id="351" r:id="rId10"/>
    <p:sldId id="345" r:id="rId11"/>
    <p:sldId id="350" r:id="rId12"/>
    <p:sldId id="352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7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9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0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8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23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8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6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3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58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3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6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1/5/2021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6D20-4DD9-477A-A86E-6F2344E569CB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Regents global history </a:t>
            </a:r>
            <a:r>
              <a:rPr lang="en-US" sz="2800">
                <a:solidFill>
                  <a:srgbClr val="FFFFFF"/>
                </a:solidFill>
              </a:rPr>
              <a:t>and geography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The cold war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606BC-6229-444A-B5CA-7DA48EDEA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4" y="781215"/>
            <a:ext cx="7943354" cy="52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10.6 UNRESOLVED GLOBAL CONFLICT (1945–1991: THE COLD WAR): The second half of the 20th century was shaped by the Cold War, a legacy of World War II. The United States and the Soviet Union emerged as global superpowers engaged in ideological, political, economic, and military competition.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(Standards: 2, 3, 4, 5; Themes: TCC, GOV, ECO, TECH, EXCH)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Iron curtain</a:t>
            </a:r>
          </a:p>
          <a:p>
            <a:r>
              <a:rPr lang="en-US" dirty="0"/>
              <a:t>Superpower</a:t>
            </a:r>
          </a:p>
          <a:p>
            <a:r>
              <a:rPr lang="en-US" dirty="0"/>
              <a:t>Satellite</a:t>
            </a:r>
          </a:p>
          <a:p>
            <a:r>
              <a:rPr lang="en-US" dirty="0"/>
              <a:t>Truman Doctrine</a:t>
            </a:r>
          </a:p>
          <a:p>
            <a:r>
              <a:rPr lang="en-US" dirty="0"/>
              <a:t>Containment</a:t>
            </a:r>
          </a:p>
          <a:p>
            <a:r>
              <a:rPr lang="en-US" dirty="0"/>
              <a:t>Marshall Plan</a:t>
            </a:r>
          </a:p>
          <a:p>
            <a:r>
              <a:rPr lang="en-US" dirty="0"/>
              <a:t>NATO</a:t>
            </a:r>
          </a:p>
          <a:p>
            <a:r>
              <a:rPr lang="en-US" dirty="0"/>
              <a:t>Warsaw 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msmcgregor.weebly.com/uploads/5/9/0/7/59073555/4349262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r="-1" b="12661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6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Cold War (1945-1991)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b="1" dirty="0">
                <a:solidFill>
                  <a:schemeClr val="bg1"/>
                </a:solidFill>
                <a:cs typeface="Arial" panose="020B0604020202020204" pitchFamily="34" charset="0"/>
              </a:rPr>
              <a:t>The Cold War lasted nearly 50 years and was a continued state of tension and hostility between the United States (a democratic nation) and the Soviet Union (a communist nation) after World War II.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b="1" dirty="0">
                <a:solidFill>
                  <a:schemeClr val="bg1"/>
                </a:solidFill>
                <a:cs typeface="Arial" panose="020B0604020202020204" pitchFamily="34" charset="0"/>
              </a:rPr>
              <a:t>It is called a “cold” war because the United States and the Soviet Union never had an armed battle between the superpowers</a:t>
            </a:r>
          </a:p>
        </p:txBody>
      </p:sp>
    </p:spTree>
    <p:extLst>
      <p:ext uri="{BB962C8B-B14F-4D97-AF65-F5344CB8AC3E}">
        <p14:creationId xmlns:p14="http://schemas.microsoft.com/office/powerpoint/2010/main" val="300296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Cold War (1945-1991)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667625" cy="62585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>
                <a:cs typeface="Arial" panose="020B0604020202020204" pitchFamily="34" charset="0"/>
              </a:rPr>
              <a:t>KEY 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Soviet Union turned Eastern European nations into </a:t>
            </a:r>
            <a:r>
              <a:rPr lang="en-US" sz="3600" b="1" u="sng" dirty="0">
                <a:cs typeface="Arial" panose="020B0604020202020204" pitchFamily="34" charset="0"/>
              </a:rPr>
              <a:t>satellite nations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Iron Curtain</a:t>
            </a:r>
            <a:r>
              <a:rPr lang="en-US" sz="3600" b="1" dirty="0">
                <a:cs typeface="Arial" panose="020B0604020202020204" pitchFamily="34" charset="0"/>
              </a:rPr>
              <a:t>- </a:t>
            </a:r>
            <a:r>
              <a:rPr lang="en-US" sz="3600" dirty="0">
                <a:cs typeface="Arial" panose="020B0604020202020204" pitchFamily="34" charset="0"/>
              </a:rPr>
              <a:t>imaginary line dividing Europe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Containment</a:t>
            </a:r>
            <a:r>
              <a:rPr lang="en-US" sz="3600" u="sng" dirty="0">
                <a:cs typeface="Arial" panose="020B0604020202020204" pitchFamily="34" charset="0"/>
              </a:rPr>
              <a:t>-</a:t>
            </a:r>
            <a:r>
              <a:rPr lang="en-US" sz="3600" dirty="0">
                <a:cs typeface="Arial" panose="020B0604020202020204" pitchFamily="34" charset="0"/>
              </a:rPr>
              <a:t> limiting communism to areas already under Soviet control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Truman Doctrine- </a:t>
            </a:r>
            <a:r>
              <a:rPr lang="en-US" sz="3600" dirty="0">
                <a:cs typeface="Arial" panose="020B0604020202020204" pitchFamily="34" charset="0"/>
              </a:rPr>
              <a:t>economic and military program designed to help other nations resist Soviet aggression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Marshall Plan- </a:t>
            </a:r>
            <a:r>
              <a:rPr lang="en-US" sz="3600" dirty="0">
                <a:cs typeface="Arial" panose="020B0604020202020204" pitchFamily="34" charset="0"/>
              </a:rPr>
              <a:t>economic aid package designed to strengthen democratic governments that had been destroyed by WWII</a:t>
            </a:r>
          </a:p>
        </p:txBody>
      </p:sp>
      <p:pic>
        <p:nvPicPr>
          <p:cNvPr id="5122" name="Picture 2" descr="http://farley-woodapush.wikispaces.com/file/view/Screen%20Shot%202013-04-11%20at%202.45.03%20AM.png/512880444/Screen%20Shot%202013-04-11%20at%202.45.03%20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8"/>
          <a:stretch/>
        </p:blipFill>
        <p:spPr bwMode="auto">
          <a:xfrm>
            <a:off x="7667625" y="1"/>
            <a:ext cx="4524375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powerpoint.officeapps.live.com/pods/GetClipboardImage.ashx?Id=3f27a0e9-4509-4dbd-9714-db72f9921650&amp;DC=PUS3&amp;wdoverrides=GetClipboardImageEnabled:true">
            <a:extLst>
              <a:ext uri="{FF2B5EF4-FFF2-40B4-BE49-F238E27FC236}">
                <a16:creationId xmlns:a16="http://schemas.microsoft.com/office/drawing/2014/main" id="{761CAECD-C20D-4EA0-AB80-1FDD105EB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werpoint.officeapps.live.com/pods/GetClipboardImage.ashx?Id=3f27a0e9-4509-4dbd-9714-db72f9921650&amp;DC=PUS3&amp;wdoverrides=GetClipboardImageEnabled:true">
            <a:extLst>
              <a:ext uri="{FF2B5EF4-FFF2-40B4-BE49-F238E27FC236}">
                <a16:creationId xmlns:a16="http://schemas.microsoft.com/office/drawing/2014/main" id="{C3209D91-FD2B-4019-8852-77E3CC2C7E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6C776-DF97-4723-B750-24313A0B9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4" y="3469639"/>
            <a:ext cx="4524375" cy="3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Cold War (1945-1991)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667625" cy="62585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>
                <a:cs typeface="Arial" panose="020B0604020202020204" pitchFamily="34" charset="0"/>
              </a:rPr>
              <a:t>KEY 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Berlin Airlift- </a:t>
            </a:r>
            <a:r>
              <a:rPr lang="en-US" sz="3600" dirty="0">
                <a:cs typeface="Arial" panose="020B0604020202020204" pitchFamily="34" charset="0"/>
              </a:rPr>
              <a:t>Stalin hoped to force the Allies out of Berlin in 1948 by closing all land routes for bringing in supplies, so for almost a year the Allies airlifted supplies into West Berlin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Berlin Wall- </a:t>
            </a:r>
            <a:r>
              <a:rPr lang="en-US" sz="3600" dirty="0">
                <a:cs typeface="Arial" panose="020B0604020202020204" pitchFamily="34" charset="0"/>
              </a:rPr>
              <a:t>Berlin (capital of Germany) was divided and the West was thriving while the Soviets were punishing the East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People were escaping East Germany by moving to West Berlin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In order to stop people from leaving, the Soviets built the Berlin Wall, eventually surrounding all of West Berlin- anyone trying to escape to West Berlin was shot</a:t>
            </a:r>
          </a:p>
        </p:txBody>
      </p:sp>
      <p:pic>
        <p:nvPicPr>
          <p:cNvPr id="5124" name="Picture 4" descr="https://upload.wikimedia.org/wikipedia/commons/6/67/BerlinerBlockadeLuftwe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99" y="256954"/>
            <a:ext cx="3658425" cy="31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powerpoint.officeapps.live.com/pods/GetClipboardImage.ashx?Id=3f27a0e9-4509-4dbd-9714-db72f9921650&amp;DC=PUS3&amp;wdoverrides=GetClipboardImageEnabled:true">
            <a:extLst>
              <a:ext uri="{FF2B5EF4-FFF2-40B4-BE49-F238E27FC236}">
                <a16:creationId xmlns:a16="http://schemas.microsoft.com/office/drawing/2014/main" id="{761CAECD-C20D-4EA0-AB80-1FDD105EB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werpoint.officeapps.live.com/pods/GetClipboardImage.ashx?Id=3f27a0e9-4509-4dbd-9714-db72f9921650&amp;DC=PUS3&amp;wdoverrides=GetClipboardImageEnabled:true">
            <a:extLst>
              <a:ext uri="{FF2B5EF4-FFF2-40B4-BE49-F238E27FC236}">
                <a16:creationId xmlns:a16="http://schemas.microsoft.com/office/drawing/2014/main" id="{C3209D91-FD2B-4019-8852-77E3CC2C7E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E4AB1-30F4-469F-B9CB-9DCC5541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525" y="3429000"/>
            <a:ext cx="443198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Cold War (1945-1991)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315201" cy="62585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>
                <a:cs typeface="Arial" panose="020B0604020202020204" pitchFamily="34" charset="0"/>
              </a:rPr>
              <a:t>KEY 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Military alliances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NATO</a:t>
            </a:r>
            <a:r>
              <a:rPr lang="en-US" sz="3600" dirty="0">
                <a:cs typeface="Arial" panose="020B0604020202020204" pitchFamily="34" charset="0"/>
              </a:rPr>
              <a:t> (North Atlantic Treaty Organization)- military alliance between Western European countries plus the US and Canada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Warsaw Pact- </a:t>
            </a:r>
            <a:r>
              <a:rPr lang="en-US" sz="3600" dirty="0">
                <a:cs typeface="Arial" panose="020B0604020202020204" pitchFamily="34" charset="0"/>
              </a:rPr>
              <a:t>Soviets responded to NATO by forming their own alliance with seven satellites in Eastern Europe</a:t>
            </a:r>
          </a:p>
        </p:txBody>
      </p:sp>
      <p:pic>
        <p:nvPicPr>
          <p:cNvPr id="6146" name="Picture 2" descr="https://upload.wikimedia.org/wikipedia/commons/thumb/7/7c/NATO_and_the_Warsaw_Pact_1973.svg/2000px-NATO_and_the_Warsaw_Pact_1973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49" y="367748"/>
            <a:ext cx="6040951" cy="61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0640" y="2763520"/>
            <a:ext cx="8839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89997" y="1864980"/>
            <a:ext cx="13037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WARSAW PACT</a:t>
            </a:r>
          </a:p>
        </p:txBody>
      </p:sp>
    </p:spTree>
    <p:extLst>
      <p:ext uri="{BB962C8B-B14F-4D97-AF65-F5344CB8AC3E}">
        <p14:creationId xmlns:p14="http://schemas.microsoft.com/office/powerpoint/2010/main" val="98290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DD20146-E45E-43C8-9335-7EBAEE347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" r="-1" b="17528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19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Cold War (1945-1991)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9440"/>
            <a:ext cx="7600600" cy="62585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>
                <a:cs typeface="Arial" panose="020B0604020202020204" pitchFamily="34" charset="0"/>
              </a:rPr>
              <a:t>KEY 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Cuban Missile Crisis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1961- Castro allowed Soviets to build nuclear missile sites in Cuba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1962- President Kennedy demanded removal of these missiles and ordered a naval blockade of Cuba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Khrushchev agreed to remove the </a:t>
            </a:r>
            <a:r>
              <a:rPr lang="en-US" sz="3200">
                <a:cs typeface="Arial" panose="020B0604020202020204" pitchFamily="34" charset="0"/>
              </a:rPr>
              <a:t>missiles if </a:t>
            </a:r>
            <a:r>
              <a:rPr lang="en-US" sz="3200" dirty="0">
                <a:cs typeface="Arial" panose="020B0604020202020204" pitchFamily="34" charset="0"/>
              </a:rPr>
              <a:t>US agreed they would not invade Cuba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Hungarian Revolution of 1956</a:t>
            </a:r>
            <a:r>
              <a:rPr lang="en-US" sz="3600" b="1" dirty="0">
                <a:cs typeface="Arial" panose="020B0604020202020204" pitchFamily="34" charset="0"/>
              </a:rPr>
              <a:t>- </a:t>
            </a:r>
            <a:r>
              <a:rPr lang="en-US" sz="3600" dirty="0">
                <a:cs typeface="Arial" panose="020B0604020202020204" pitchFamily="34" charset="0"/>
              </a:rPr>
              <a:t>When Hungary (a communist satellite controlled by the Soviet Union) tried to break away from Soviet control, the Soviet Union sent in the army and repressed (ended) the rebellion.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Arms Race</a:t>
            </a:r>
          </a:p>
        </p:txBody>
      </p:sp>
      <p:pic>
        <p:nvPicPr>
          <p:cNvPr id="6148" name="Picture 4" descr="http://www.nuclearweaponsfree.org/wp-content/uploads/2015/12/nuclear_weap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67" y="2967534"/>
            <a:ext cx="2250465" cy="15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6776D-7DD6-4A7E-9EB0-C26CF9B29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8" y="249915"/>
            <a:ext cx="4805362" cy="2874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268DB-085B-4069-8E73-ABDB338E2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766" y="4543183"/>
            <a:ext cx="4705234" cy="22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53237"/>
            <a:ext cx="8050491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Cold War (1945-1991)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667625" cy="62585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Korean War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after WWII Korea was divided- Soviets occupied the North and US occupied the South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North Korean forces tried to unify the country under communist rule and invaded South Korea in 1950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Armistice was signed in 1953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u="sng" dirty="0">
                <a:cs typeface="Arial" panose="020B0604020202020204" pitchFamily="34" charset="0"/>
              </a:rPr>
              <a:t>Vietnam War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In 1954 Vietnam was temporarily divided and the northern half was ruled by a communist leader, Ho Chi Minh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American forces were sent to prevent Ho Chi Minh from uniting Vietnam under communist control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By 1975 US was unsuccessful and Vietnam was united under a communist government</a:t>
            </a:r>
          </a:p>
        </p:txBody>
      </p:sp>
      <p:pic>
        <p:nvPicPr>
          <p:cNvPr id="7170" name="Picture 2" descr="http://www.fasttrackteaching.com/burns/Unit_11_Cold_War/Unit11_map_Vietnam_ver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4" t="5853" r="26058" b="3101"/>
          <a:stretch/>
        </p:blipFill>
        <p:spPr bwMode="auto">
          <a:xfrm>
            <a:off x="9954705" y="-15894"/>
            <a:ext cx="2237295" cy="43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.brainpop.com/socialstudies/ushistory/koreanwar/screenshot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r="23945"/>
          <a:stretch/>
        </p:blipFill>
        <p:spPr bwMode="auto">
          <a:xfrm>
            <a:off x="7667624" y="2500797"/>
            <a:ext cx="2988296" cy="43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6672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D4E0F-D5B9-4E85-A9F9-55FB534FCA93}">
  <ds:schemaRefs>
    <ds:schemaRef ds:uri="http://purl.org/dc/elements/1.1/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586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Office Theme</vt:lpstr>
      <vt:lpstr>Regents global history and geography </vt:lpstr>
      <vt:lpstr>Brief Overview </vt:lpstr>
      <vt:lpstr>The Cold War (1945-1991)</vt:lpstr>
      <vt:lpstr>The Cold War (1945-1991)</vt:lpstr>
      <vt:lpstr>The Cold War (1945-1991)</vt:lpstr>
      <vt:lpstr>The Cold War (1945-1991)</vt:lpstr>
      <vt:lpstr>PowerPoint Presentation</vt:lpstr>
      <vt:lpstr>The Cold War (1945-1991)</vt:lpstr>
      <vt:lpstr>The Cold War (1945-1991)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Regents global history and geography </dc:title>
  <dc:creator>Cesta, Amanda</dc:creator>
  <cp:lastModifiedBy>Cesta, Amanda</cp:lastModifiedBy>
  <cp:revision>15</cp:revision>
  <dcterms:created xsi:type="dcterms:W3CDTF">2021-01-04T21:25:44Z</dcterms:created>
  <dcterms:modified xsi:type="dcterms:W3CDTF">2021-01-05T19:13:51Z</dcterms:modified>
</cp:coreProperties>
</file>