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5" r:id="rId4"/>
    <p:sldMasterId id="2147483745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9" r:id="rId7"/>
    <p:sldId id="351" r:id="rId8"/>
    <p:sldId id="352" r:id="rId9"/>
    <p:sldId id="35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4" autoAdjust="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6D37A0-F398-4276-AAF6-E62AA90BC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6B402-FD6E-4995-8160-C6DD76DAAC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7F7A-782D-430C-B7DE-046B665BEF14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A7967-B488-405D-84A2-64F6D9128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5115A-3EB4-4B47-8F4B-4F42519BF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885D5-D443-4228-8B2C-B9DF9A30D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9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CEED-E5F4-4698-B012-83262916D7BD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2F9AB-3C90-481E-8C34-4F549BF455D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71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73816531-CCD3-4909-A41B-EAB1049BDA8C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FB45199-F13E-4CB5-AF62-71432CD4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380092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244562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5530" y="457200"/>
            <a:ext cx="357739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55530" y="2057400"/>
            <a:ext cx="3577934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6000" indent="-306000">
              <a:defRPr/>
            </a:lvl2pPr>
            <a:lvl3pPr marL="306000" indent="-306000">
              <a:defRPr/>
            </a:lvl3pPr>
            <a:lvl4pPr marL="306000" indent="-306000">
              <a:defRPr/>
            </a:lvl4pPr>
            <a:lvl5pPr marL="306000" indent="-306000">
              <a:defRPr/>
            </a:lvl5pPr>
          </a:lstStyle>
          <a:p>
            <a:pPr marL="216000" lvl="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Click to edit Master text styles</a:t>
            </a:r>
          </a:p>
          <a:p>
            <a:pPr marL="216000" lvl="1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695AAC-8311-4518-A219-DE58BF92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91795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868" y="5356067"/>
            <a:ext cx="3625595" cy="1000782"/>
          </a:xfrm>
          <a:solidFill>
            <a:srgbClr val="465359"/>
          </a:solidFill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869" y="453642"/>
            <a:ext cx="3625595" cy="4826023"/>
          </a:xfrm>
          <a:solidFill>
            <a:schemeClr val="accent1"/>
          </a:solidFill>
        </p:spPr>
        <p:txBody>
          <a:bodyPr tIns="0" bIns="0" anchor="ctr" anchorCtr="0">
            <a:noAutofit/>
          </a:bodyPr>
          <a:lstStyle>
            <a:lvl1pPr algn="ctr"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766" y="453642"/>
            <a:ext cx="7602421" cy="5903207"/>
          </a:xfrm>
          <a:solidFill>
            <a:schemeClr val="bg1">
              <a:lumMod val="85000"/>
            </a:schemeClr>
          </a:solidFill>
        </p:spPr>
        <p:txBody>
          <a:bodyPr lIns="457200" tIns="457200"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>
            <a:lvl1pPr>
              <a:defRPr/>
            </a:lvl1pPr>
          </a:lstStyle>
          <a:p>
            <a:fld id="{670A55AC-ADB5-440D-AFFF-99C1406F297F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1F13A5-61B9-419A-9B13-8BD37BE2841E}"/>
              </a:ext>
            </a:extLst>
          </p:cNvPr>
          <p:cNvSpPr/>
          <p:nvPr userDrawn="1"/>
        </p:nvSpPr>
        <p:spPr>
          <a:xfrm>
            <a:off x="446532" y="4199467"/>
            <a:ext cx="11296732" cy="2191098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26" y="4262316"/>
            <a:ext cx="9391524" cy="9883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084B74-38B3-42C8-B8E4-A0D13B059E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325" y="606425"/>
            <a:ext cx="11304588" cy="3536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EB5327-3B98-4D40-987B-863866194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8863" y="5303610"/>
            <a:ext cx="9391888" cy="614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29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10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72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8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68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67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26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6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CE9E340-46EE-4A5F-9C9B-315AD29A92C5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9F479D-7533-4EEF-A06F-7CD2FE3DB90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7033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23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83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65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6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E4CA-34EA-472D-A23C-1DE165FC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1173-613F-48B1-B860-00397875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4036C93-814B-4155-A748-7731CA60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EE69F-D906-40FA-8109-46DF1B1A16F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41C5E-3615-4EA8-B8E6-E2B19625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555D9C2-1EA2-4557-9496-E7AEA7A1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464C6A4-3497-4DA5-945D-7A771E38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1C3F39A-C070-4EEB-9285-4EFBEE5FB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7E4AC67-32FA-4B42-9340-5E57C82F7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4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4B42F-2C80-4037-BF8E-C209D59D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35376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56474-3A38-4097-8649-FAF662D8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35376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FF907DD0-6A5F-4994-AB77-82E29722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35376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90211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BF3AA-AA64-40B2-94AA-20312968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44EA1-5452-4A23-B72D-9B65C311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A5BB48A-749C-4DBB-8723-91ACE9CE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70AE1-0373-4B8E-9C6F-A87681145315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CFD6FA-0DEF-4E30-82DA-0BAB26B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EE411-05BB-43B4-BF85-42224300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2A48C1-57D3-4A3D-B843-6ACC41EE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2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740D193-BF72-46A1-AFE9-DA960BAB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7352EA-4890-4FE1-97BD-8CCB09F5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EBAE269-6AC1-4BFB-8694-696AFD04DC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67E35A4-831E-477F-9962-C62C2A64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10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42275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29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935A1-3DFF-457D-8C70-E337C3D8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529" y="2057400"/>
            <a:ext cx="3790884" cy="3811588"/>
          </a:xfrm>
        </p:spPr>
        <p:txBody>
          <a:bodyPr/>
          <a:lstStyle>
            <a:lvl1pPr marL="216000" indent="-216000">
              <a:lnSpc>
                <a:spcPct val="90000"/>
              </a:lnSpc>
              <a:buFont typeface="Wingdings" panose="05000000000000000000" pitchFamily="2" charset="2"/>
              <a:buChar char="§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620A17C-5577-4021-9044-146DC609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68622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57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1/12/2021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4457" y="2057400"/>
            <a:ext cx="3791456" cy="38623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D444C08-6A3A-4BFB-9494-43F3DE33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44552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7F1CA9-BED2-4756-8AEF-E0F68B0488B6}" type="datetime1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940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Teach a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363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6120"/>
            <a:ext cx="3703320" cy="93600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6120"/>
            <a:ext cx="3703320" cy="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3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4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40" r:id="rId8"/>
    <p:sldLayoutId id="2147483741" r:id="rId9"/>
    <p:sldLayoutId id="2147483742" r:id="rId10"/>
    <p:sldLayoutId id="2147483739" r:id="rId11"/>
    <p:sldLayoutId id="2147483744" r:id="rId1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6D20-4DD9-477A-A86E-6F2344E569C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5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A242D-B507-4381-A8CB-EFA346570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2723" y="850791"/>
            <a:ext cx="3202016" cy="4198288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Regents global history </a:t>
            </a:r>
            <a:r>
              <a:rPr lang="en-US" sz="2800">
                <a:solidFill>
                  <a:srgbClr val="FFFFFF"/>
                </a:solidFill>
              </a:rPr>
              <a:t>and geography 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068D-37AE-4B7D-BC75-216B123A6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>
                    <a:lumMod val="25000"/>
                    <a:lumOff val="75000"/>
                    <a:alpha val="75000"/>
                  </a:schemeClr>
                </a:solidFill>
              </a:rPr>
              <a:t>Communism in china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FFC4B-7AAD-4534-AB62-48525BCA50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8051"/>
            <a:ext cx="8111796" cy="53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1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BB21AD-0690-47F7-B03F-21C935D3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5308F76-D145-4F77-B851-6F931691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Overview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190E9-E37E-4687-B6D6-995C393C7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2250892"/>
            <a:ext cx="5514807" cy="536005"/>
          </a:xfrm>
        </p:spPr>
        <p:txBody>
          <a:bodyPr/>
          <a:lstStyle/>
          <a:p>
            <a:r>
              <a:rPr lang="en-US" sz="2000" dirty="0"/>
              <a:t>New York Social Studies Framework Connection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ED47E-6DE9-4259-834B-51F1686D33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10.7 DECOLONIZATION AND NATIONALISM (1900–2000): Nationalist and decolonization movements employed a variety of methods, including nonviolent resistance and armed struggle. Tensions and conflicts often continued after independence as new challenges arose. (Standards: 2, 3, 4, 5; Themes: TCC, GEO, SOC, GOV, CIV,) </a:t>
            </a:r>
          </a:p>
          <a:p>
            <a:r>
              <a:rPr lang="en-US" dirty="0"/>
              <a:t>10.7d Nationalism in China influenced the removal of the imperial regime, led to numerous conflicts, and resulted in the formation of the communist People’s Republic of China.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E530DF-05F8-42C7-94B3-72485D578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709" y="2250892"/>
            <a:ext cx="5393100" cy="553373"/>
          </a:xfrm>
        </p:spPr>
        <p:txBody>
          <a:bodyPr/>
          <a:lstStyle/>
          <a:p>
            <a:r>
              <a:rPr lang="en-US" dirty="0"/>
              <a:t>Key Social Studies Terms to Look for: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D6FE0F-15FE-4393-855D-EA9B5E4EB4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Communism</a:t>
            </a:r>
          </a:p>
          <a:p>
            <a:r>
              <a:rPr lang="en-US"/>
              <a:t>Great Leap </a:t>
            </a:r>
            <a:r>
              <a:rPr lang="en-US" dirty="0"/>
              <a:t>Forward</a:t>
            </a:r>
          </a:p>
          <a:p>
            <a:r>
              <a:rPr lang="en-US" dirty="0"/>
              <a:t>Cultural Revolution</a:t>
            </a:r>
          </a:p>
          <a:p>
            <a:r>
              <a:rPr lang="en-US" dirty="0"/>
              <a:t>Four Modernizations</a:t>
            </a:r>
          </a:p>
          <a:p>
            <a:r>
              <a:rPr lang="en-US" dirty="0"/>
              <a:t>One-Child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9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hineseposters.net/images/e13-64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6" t="2319" r="2617"/>
          <a:stretch/>
        </p:blipFill>
        <p:spPr bwMode="auto">
          <a:xfrm>
            <a:off x="8548017" y="0"/>
            <a:ext cx="3643983" cy="264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11998"/>
            <a:ext cx="9030879" cy="92382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Communism in China, 1949-Present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599440"/>
            <a:ext cx="7667625" cy="62585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cs typeface="Arial" panose="020B0604020202020204" pitchFamily="34" charset="0"/>
              </a:rPr>
              <a:t>In 1949, after 22 years of civil war China became the second country in the world (after the Soviet Union) to adopt communism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cs typeface="Arial" panose="020B0604020202020204" pitchFamily="34" charset="0"/>
              </a:rPr>
              <a:t>Mao Zedong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Arial" panose="020B0604020202020204" pitchFamily="34" charset="0"/>
              </a:rPr>
              <a:t>He was the first Communist dictator of China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Arial" panose="020B0604020202020204" pitchFamily="34" charset="0"/>
              </a:rPr>
              <a:t>He gained the support of peasants because he promised to provide them with their own land once the Communists were brought to power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u="sng" dirty="0">
                <a:cs typeface="Arial" panose="020B0604020202020204" pitchFamily="34" charset="0"/>
              </a:rPr>
              <a:t>Great Leap Forward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cs typeface="Arial" panose="020B0604020202020204" pitchFamily="34" charset="0"/>
              </a:rPr>
              <a:t>This was the attempt by Mao to modernize (update) the industrial (factory) and agricultural (farm) production of China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u="sng" dirty="0">
                <a:cs typeface="Arial" panose="020B0604020202020204" pitchFamily="34" charset="0"/>
              </a:rPr>
              <a:t>Cultural Revolution</a:t>
            </a:r>
            <a:r>
              <a:rPr lang="en-US" sz="2800" u="sng" dirty="0">
                <a:cs typeface="Arial" panose="020B0604020202020204" pitchFamily="34" charset="0"/>
              </a:rPr>
              <a:t>- </a:t>
            </a:r>
            <a:r>
              <a:rPr lang="en-US" sz="2800" dirty="0">
                <a:cs typeface="Arial" panose="020B0604020202020204" pitchFamily="34" charset="0"/>
              </a:rPr>
              <a:t>Mao’s attempt to renew people’s loyalty to communism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cs typeface="Arial" panose="020B0604020202020204" pitchFamily="34" charset="0"/>
              </a:rPr>
              <a:t>Little Red Book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cs typeface="Arial" panose="020B0604020202020204" pitchFamily="34" charset="0"/>
              </a:rPr>
              <a:t>Closed schools and universities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b="1" dirty="0">
                <a:cs typeface="Arial" panose="020B0604020202020204" pitchFamily="34" charset="0"/>
              </a:rPr>
              <a:t>Red Guards- </a:t>
            </a:r>
            <a:r>
              <a:rPr lang="en-US" sz="2400" dirty="0">
                <a:cs typeface="Arial" panose="020B0604020202020204" pitchFamily="34" charset="0"/>
              </a:rPr>
              <a:t>attacked professors, government officials, factory managers, skilled workers</a:t>
            </a:r>
          </a:p>
        </p:txBody>
      </p:sp>
      <p:pic>
        <p:nvPicPr>
          <p:cNvPr id="4100" name="Picture 4" descr="http://c.o0bg.com/rf/image_960w/Boston/2011-2020/2012/10/30/BostonGlobe.com/Arts/Images/04chinesefam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939" y="2012738"/>
            <a:ext cx="4075460" cy="28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maoandfeminism.weebly.com/uploads/2/5/0/7/25070009/8191540.png?22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05"/>
          <a:stretch/>
        </p:blipFill>
        <p:spPr bwMode="auto">
          <a:xfrm>
            <a:off x="8277148" y="4646053"/>
            <a:ext cx="3551043" cy="221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42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684384-357E-4044-A24C-A0B6C8E3F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961" y="4908867"/>
            <a:ext cx="3214689" cy="19288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11998"/>
            <a:ext cx="9096867" cy="923827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Communism in China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599440"/>
            <a:ext cx="7454265" cy="62585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cs typeface="Arial" panose="020B0604020202020204" pitchFamily="34" charset="0"/>
              </a:rPr>
              <a:t>Deng Xiaoping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Arial" panose="020B0604020202020204" pitchFamily="34" charset="0"/>
              </a:rPr>
              <a:t>He was the ruler in China after Mao Zedong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Arial" panose="020B0604020202020204" pitchFamily="34" charset="0"/>
              </a:rPr>
              <a:t>Deng changed the economy through the </a:t>
            </a:r>
            <a:r>
              <a:rPr lang="en-US" sz="2800" b="1" u="sng" dirty="0">
                <a:cs typeface="Arial" panose="020B0604020202020204" pitchFamily="34" charset="0"/>
              </a:rPr>
              <a:t>Four Modernizations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cs typeface="Arial" panose="020B0604020202020204" pitchFamily="34" charset="0"/>
              </a:rPr>
              <a:t>Farming, Industry, Science and Technology, and Defense modernized and improved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cs typeface="Arial" panose="020B0604020202020204" pitchFamily="34" charset="0"/>
              </a:rPr>
              <a:t>Tiananmen Square Protests/Massacre</a:t>
            </a:r>
            <a:r>
              <a:rPr lang="en-US" sz="3200" dirty="0">
                <a:cs typeface="Arial" panose="020B0604020202020204" pitchFamily="34" charset="0"/>
              </a:rPr>
              <a:t> (1989)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Arial" panose="020B0604020202020204" pitchFamily="34" charset="0"/>
              </a:rPr>
              <a:t>This was a series of protests where the Chinese peacefully demanded democratic reforms (changes)- They wanted more rights and a say in government.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Arial" panose="020B0604020202020204" pitchFamily="34" charset="0"/>
              </a:rPr>
              <a:t>Deng Xiaoping called in the army to repress (end) the protests.  Hundreds of Chinese protesters were killed or arrested.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Arial" panose="020B0604020202020204" pitchFamily="34" charset="0"/>
              </a:rPr>
              <a:t>This proved that China’s government was not willing to make democratic changes</a:t>
            </a:r>
          </a:p>
        </p:txBody>
      </p:sp>
      <p:pic>
        <p:nvPicPr>
          <p:cNvPr id="3074" name="Picture 2" descr="http://3.bp.blogspot.com/-9VT_jW4otNg/UGC5Jw5ErWI/AAAAAAAAADk/c7koqj3ZPsc/s1600/Market_Economy-Deng_Xiaoping-Command_Economy-Mao_Zedong-Tax_Choi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64" y="0"/>
            <a:ext cx="4750668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imedotcom.files.wordpress.com/2014/06/tianamen-square-cover1.jpg?quality=75&amp;strip=color&amp;w=4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815" y="3271520"/>
            <a:ext cx="2722185" cy="358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0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tgc-cache.s3.amazonaws.com/images/remote/http_s3.amazonaws.com/tgc-ee2/articles/One-child-polic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408" y="3606591"/>
            <a:ext cx="4774592" cy="325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11998"/>
            <a:ext cx="8050491" cy="923827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Communism in China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599440"/>
            <a:ext cx="7606749" cy="62585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sz="4000" dirty="0">
                <a:cs typeface="Arial" panose="020B0604020202020204" pitchFamily="34" charset="0"/>
              </a:rPr>
              <a:t>Current issues in China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cs typeface="Arial" panose="020B0604020202020204" pitchFamily="34" charset="0"/>
              </a:rPr>
              <a:t>China controls the Buddhist region of Tibet and the people of Tibet want independence (self-government)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cs typeface="Arial" panose="020B0604020202020204" pitchFamily="34" charset="0"/>
              </a:rPr>
              <a:t>China denies its people human rights (such as freedom of speech and the right to vote)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cs typeface="Arial" panose="020B0604020202020204" pitchFamily="34" charset="0"/>
              </a:rPr>
              <a:t>One-Child Policy- </a:t>
            </a:r>
            <a:r>
              <a:rPr lang="en-US" sz="3600" dirty="0">
                <a:cs typeface="Arial" panose="020B0604020202020204" pitchFamily="34" charset="0"/>
              </a:rPr>
              <a:t>In order to prevent overpopulation (China has 1.3 billion people), in 1979 the government of China only allowed each family to have one child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cs typeface="Arial" panose="020B0604020202020204" pitchFamily="34" charset="0"/>
              </a:rPr>
              <a:t>Policy was expanded to two children in 2016 due to population shrinking and ageing </a:t>
            </a:r>
          </a:p>
        </p:txBody>
      </p:sp>
      <p:pic>
        <p:nvPicPr>
          <p:cNvPr id="5122" name="Picture 2" descr="http://www.khumbule.com/wp-content/uploads/2015/08/ti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5" t="27668" r="11732" b="30419"/>
          <a:stretch/>
        </p:blipFill>
        <p:spPr bwMode="auto">
          <a:xfrm>
            <a:off x="7371761" y="0"/>
            <a:ext cx="4820239" cy="300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7668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CE7242"/>
      </a:accent1>
      <a:accent2>
        <a:srgbClr val="BC303B"/>
      </a:accent2>
      <a:accent3>
        <a:srgbClr val="CE4287"/>
      </a:accent3>
      <a:accent4>
        <a:srgbClr val="BC30AF"/>
      </a:accent4>
      <a:accent5>
        <a:srgbClr val="A042CE"/>
      </a:accent5>
      <a:accent6>
        <a:srgbClr val="6444C2"/>
      </a:accent6>
      <a:hlink>
        <a:srgbClr val="3B8AB3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-Corporate_Teach a Course_03_MO - v4.pptx" id="{D5AEBA98-7BE2-4600-B726-C10F88B0D5DD}" vid="{80972332-D852-4500-B88A-BEF94A57E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E7F611-2872-4820-B95F-32B269E9A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AD4E0F-D5B9-4E85-A9F9-55FB534FCA93}">
  <ds:schemaRefs>
    <ds:schemaRef ds:uri="http://purl.org/dc/dcmitype/"/>
    <ds:schemaRef ds:uri="http://schemas.microsoft.com/office/2006/documentManagement/types"/>
    <ds:schemaRef ds:uri="71af3243-3dd4-4a8d-8c0d-dd76da1f02a5"/>
    <ds:schemaRef ds:uri="http://purl.org/dc/terms/"/>
    <ds:schemaRef ds:uri="http://purl.org/dc/elements/1.1/"/>
    <ds:schemaRef ds:uri="http://www.w3.org/XML/1998/namespace"/>
    <ds:schemaRef ds:uri="16c05727-aa75-4e4a-9b5f-8a80a1165891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1225D5A-3A69-457C-B7D4-425712F5D4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corporate teach a course</Template>
  <TotalTime>87</TotalTime>
  <Words>435</Words>
  <Application>Microsoft Office PowerPoint</Application>
  <PresentationFormat>Widescreen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Wingdings</vt:lpstr>
      <vt:lpstr>Wingdings 2</vt:lpstr>
      <vt:lpstr>DividendVTI</vt:lpstr>
      <vt:lpstr>Office Theme</vt:lpstr>
      <vt:lpstr>Regents global history and geography </vt:lpstr>
      <vt:lpstr>Brief Overview </vt:lpstr>
      <vt:lpstr>Communism in China, 1949-Present</vt:lpstr>
      <vt:lpstr>Communism in China</vt:lpstr>
      <vt:lpstr>Communism in China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name of course here (Regents United States History and Government or Regents Global History and Geography)</dc:title>
  <dc:creator>Nick Stamoulacatos</dc:creator>
  <cp:lastModifiedBy>Cesta, Amanda</cp:lastModifiedBy>
  <cp:revision>16</cp:revision>
  <dcterms:created xsi:type="dcterms:W3CDTF">2020-10-20T14:00:54Z</dcterms:created>
  <dcterms:modified xsi:type="dcterms:W3CDTF">2021-01-12T20:07:03Z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