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5" r:id="rId4"/>
    <p:sldMasterId id="2147483745" r:id="rId5"/>
  </p:sldMasterIdLst>
  <p:notesMasterIdLst>
    <p:notesMasterId r:id="rId19"/>
  </p:notesMasterIdLst>
  <p:handoutMasterIdLst>
    <p:handoutMasterId r:id="rId20"/>
  </p:handoutMasterIdLst>
  <p:sldIdLst>
    <p:sldId id="256" r:id="rId6"/>
    <p:sldId id="259" r:id="rId7"/>
    <p:sldId id="354" r:id="rId8"/>
    <p:sldId id="356" r:id="rId9"/>
    <p:sldId id="357" r:id="rId10"/>
    <p:sldId id="371" r:id="rId11"/>
    <p:sldId id="372" r:id="rId12"/>
    <p:sldId id="373" r:id="rId13"/>
    <p:sldId id="374" r:id="rId14"/>
    <p:sldId id="375" r:id="rId15"/>
    <p:sldId id="376" r:id="rId16"/>
    <p:sldId id="377" r:id="rId17"/>
    <p:sldId id="37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53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34" autoAdjust="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6D37A0-F398-4276-AAF6-E62AA90BC9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96B402-FD6E-4995-8160-C6DD76DAAC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37F7A-782D-430C-B7DE-046B665BEF14}" type="datetimeFigureOut">
              <a:rPr lang="en-US" smtClean="0"/>
              <a:t>1/12/2021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BA7967-B488-405D-84A2-64F6D9128F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65115A-3EB4-4B47-8F4B-4F42519BF9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885D5-D443-4228-8B2C-B9DF9A30D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891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CCEED-E5F4-4698-B012-83262916D7BD}" type="datetimeFigureOut">
              <a:rPr lang="en-US" noProof="0" smtClean="0"/>
              <a:t>1/12/2021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2F9AB-3C90-481E-8C34-4F549BF455D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91717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912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73816531-CCD3-4909-A41B-EAB1049BDA8C}" type="datetime1">
              <a:rPr lang="en-US" smtClean="0"/>
              <a:t>1/12/2021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3FB45199-F13E-4CB5-AF62-71432CD48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3800925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1959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244562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5530" y="457200"/>
            <a:ext cx="3577394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1/12/2021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8C645043-BE6A-4D32-ACA9-AB593DA6BC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55530" y="2057400"/>
            <a:ext cx="3577934" cy="38623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06000" indent="-306000">
              <a:defRPr/>
            </a:lvl2pPr>
            <a:lvl3pPr marL="306000" indent="-306000">
              <a:defRPr/>
            </a:lvl3pPr>
            <a:lvl4pPr marL="306000" indent="-306000">
              <a:defRPr/>
            </a:lvl4pPr>
            <a:lvl5pPr marL="306000" indent="-306000">
              <a:defRPr/>
            </a:lvl5pPr>
          </a:lstStyle>
          <a:p>
            <a:pPr marL="216000" lvl="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/>
              <a:t>Click to edit Master text styles</a:t>
            </a:r>
          </a:p>
          <a:p>
            <a:pPr marL="216000" lvl="1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/>
              <a:t>Second level</a:t>
            </a: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FE695AAC-8311-4518-A219-DE58BF92A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917956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9868" y="5356067"/>
            <a:ext cx="3625595" cy="1000782"/>
          </a:xfrm>
          <a:solidFill>
            <a:srgbClr val="465359"/>
          </a:solidFill>
        </p:spPr>
        <p:txBody>
          <a:bodyPr lIns="91440" tIns="0" rIns="91440" b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9869" y="453642"/>
            <a:ext cx="3625595" cy="4826023"/>
          </a:xfrm>
          <a:solidFill>
            <a:schemeClr val="accent1"/>
          </a:solidFill>
        </p:spPr>
        <p:txBody>
          <a:bodyPr tIns="0" bIns="0" anchor="ctr" anchorCtr="0">
            <a:noAutofit/>
          </a:bodyPr>
          <a:lstStyle>
            <a:lvl1pPr algn="ctr"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9766" y="453642"/>
            <a:ext cx="7602421" cy="5903207"/>
          </a:xfrm>
          <a:solidFill>
            <a:schemeClr val="bg1">
              <a:lumMod val="85000"/>
            </a:schemeClr>
          </a:solidFill>
        </p:spPr>
        <p:txBody>
          <a:bodyPr lIns="457200" tIns="457200"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>
            <a:lvl1pPr>
              <a:defRPr/>
            </a:lvl1pPr>
          </a:lstStyle>
          <a:p>
            <a:fld id="{670A55AC-ADB5-440D-AFFF-99C1406F297F}" type="datetime1">
              <a:rPr lang="en-US" smtClean="0"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dirty="0"/>
              <a:t>Teach a Course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90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1F13A5-61B9-419A-9B13-8BD37BE2841E}"/>
              </a:ext>
            </a:extLst>
          </p:cNvPr>
          <p:cNvSpPr/>
          <p:nvPr userDrawn="1"/>
        </p:nvSpPr>
        <p:spPr>
          <a:xfrm>
            <a:off x="446532" y="4199467"/>
            <a:ext cx="11296732" cy="2191098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206A44-565D-4C18-8891-86387B90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226" y="4262316"/>
            <a:ext cx="9391524" cy="98833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B084B74-38B3-42C8-B8E4-A0D13B059E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1325" y="606425"/>
            <a:ext cx="11304588" cy="353695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F22525-79A2-451F-9944-47D4183A45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1/12/2021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9B8C25-AF44-4D9D-A667-69D9A92B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F54790-C8AC-4CF8-8E89-80C5C90F3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EB5327-3B98-4D40-987B-863866194F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8863" y="5303610"/>
            <a:ext cx="9391888" cy="6143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>
                    <a:lumMod val="75000"/>
                  </a:schemeClr>
                </a:solidFill>
              </a:defRPr>
            </a:lvl1pPr>
            <a:lvl2pPr marL="3240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0529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6D20-4DD9-477A-A86E-6F2344E569CB}" type="datetimeFigureOut">
              <a:rPr lang="en-US" smtClean="0"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47D0-4978-4112-AA5E-A75C2548E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172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6D20-4DD9-477A-A86E-6F2344E569CB}" type="datetimeFigureOut">
              <a:rPr lang="en-US" smtClean="0"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47D0-4978-4112-AA5E-A75C2548E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70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6D20-4DD9-477A-A86E-6F2344E569CB}" type="datetimeFigureOut">
              <a:rPr lang="en-US" smtClean="0"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47D0-4978-4112-AA5E-A75C2548E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438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6D20-4DD9-477A-A86E-6F2344E569CB}" type="datetimeFigureOut">
              <a:rPr lang="en-US" smtClean="0"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47D0-4978-4112-AA5E-A75C2548E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413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6D20-4DD9-477A-A86E-6F2344E569CB}" type="datetimeFigureOut">
              <a:rPr lang="en-US" smtClean="0"/>
              <a:t>1/12/2021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47D0-4978-4112-AA5E-A75C2548E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9837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6D20-4DD9-477A-A86E-6F2344E569CB}" type="datetimeFigureOut">
              <a:rPr lang="en-US" smtClean="0"/>
              <a:t>1/12/2021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47D0-4978-4112-AA5E-A75C2548E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0223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6D20-4DD9-477A-A86E-6F2344E569CB}" type="datetimeFigureOut">
              <a:rPr lang="en-US" smtClean="0"/>
              <a:t>1/12/2021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47D0-4978-4112-AA5E-A75C2548E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408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CE9E340-46EE-4A5F-9C9B-315AD29A92C5}" type="datetimeFigureOut">
              <a:rPr lang="en-US" noProof="0" smtClean="0"/>
              <a:t>1/12/2021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59F479D-7533-4EEF-A06F-7CD2FE3DB90D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070331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6D20-4DD9-477A-A86E-6F2344E569CB}" type="datetimeFigureOut">
              <a:rPr lang="en-US" smtClean="0"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47D0-4978-4112-AA5E-A75C2548E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7366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6D20-4DD9-477A-A86E-6F2344E569CB}" type="datetimeFigureOut">
              <a:rPr lang="en-US" smtClean="0"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47D0-4978-4112-AA5E-A75C2548E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758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6D20-4DD9-477A-A86E-6F2344E569CB}" type="datetimeFigureOut">
              <a:rPr lang="en-US" smtClean="0"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47D0-4978-4112-AA5E-A75C2548E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1653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6D20-4DD9-477A-A86E-6F2344E569CB}" type="datetimeFigureOut">
              <a:rPr lang="en-US" smtClean="0"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47D0-4978-4112-AA5E-A75C2548E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532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0CE4CA-34EA-472D-A23C-1DE165FCAA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1/12/2021</a:t>
            </a:fld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AC1173-613F-48B1-B860-00397875F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94036C93-814B-4155-A748-7731CA60A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4EE69F-D906-40FA-8109-46DF1B1A16FA}"/>
              </a:ext>
            </a:extLst>
          </p:cNvPr>
          <p:cNvSpPr>
            <a:spLocks noChangeAspect="1"/>
          </p:cNvSpPr>
          <p:nvPr userDrawn="1"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DC41C5E-3615-4EA8-B8E6-E2B196256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555D9C2-1EA2-4557-9496-E7AEA7A12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A464C6A4-3497-4DA5-945D-7A771E383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1C3F39A-C070-4EEB-9285-4EFBEE5FB5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07E4AC67-32FA-4B42-9340-5E57C82F74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3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F22525-79A2-451F-9944-47D4183A45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1/12/2021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9B8C25-AF44-4D9D-A667-69D9A92B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F54790-C8AC-4CF8-8E89-80C5C90F3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20220C-6241-4A3B-9017-445FC82876DD}"/>
              </a:ext>
            </a:extLst>
          </p:cNvPr>
          <p:cNvSpPr>
            <a:spLocks noChangeAspect="1"/>
          </p:cNvSpPr>
          <p:nvPr userDrawn="1"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206A44-565D-4C18-8891-86387B90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0412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A4B42F-2C80-4037-BF8E-C209D59D93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35376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1/12/2021</a:t>
            </a:fld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E56474-3A38-4097-8649-FAF662D8C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35376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FF907DD0-6A5F-4994-AB77-82E297226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35376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2902114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1BF3AA-AA64-40B2-94AA-203129687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1/12/2021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444EA1-5452-4A23-B72D-9B65C311F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3A5BB48A-749C-4DBB-8723-91ACE9CEA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F70AE1-0373-4B8E-9C6F-A87681145315}"/>
              </a:ext>
            </a:extLst>
          </p:cNvPr>
          <p:cNvSpPr>
            <a:spLocks noChangeAspect="1"/>
          </p:cNvSpPr>
          <p:nvPr userDrawn="1"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4CFD6FA-0DEF-4E30-82DA-0BAB26B4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1EE411-05BB-43B4-BF85-422243003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C2A48C1-57D3-4A3D-B843-6ACC41EEE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2279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1/12/2021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D740D193-BF72-46A1-AFE9-DA960BABE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47352EA-4890-4FE1-97BD-8CCB09F58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EBAE269-6AC1-4BFB-8694-696AFD04DC84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67E35A4-831E-477F-9962-C62C2A6492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8106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42275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047164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29" y="457200"/>
            <a:ext cx="3790884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C935A1-3DFF-457D-8C70-E337C3D84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8529" y="2057400"/>
            <a:ext cx="3790884" cy="3811588"/>
          </a:xfrm>
        </p:spPr>
        <p:txBody>
          <a:bodyPr/>
          <a:lstStyle>
            <a:lvl1pPr marL="216000" indent="-216000">
              <a:lnSpc>
                <a:spcPct val="90000"/>
              </a:lnSpc>
              <a:buFont typeface="Wingdings" panose="05000000000000000000" pitchFamily="2" charset="2"/>
              <a:buChar char="§"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1/12/2021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A620A17C-5577-4021-9044-146DC609E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2686224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1959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047164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4457" y="457200"/>
            <a:ext cx="3790884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1/12/2021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8C645043-BE6A-4D32-ACA9-AB593DA6BC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44457" y="2057400"/>
            <a:ext cx="3791456" cy="38623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3D444C08-6A3A-4BFB-9494-43F3DE33E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1445521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A7F1CA9-BED2-4756-8AEF-E0F68B0488B6}" type="datetime1">
              <a:rPr lang="en-US" smtClean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940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Teach a Course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95363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5422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6120"/>
            <a:ext cx="3703320" cy="93600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6120"/>
            <a:ext cx="3703320" cy="93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9387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4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40" r:id="rId8"/>
    <p:sldLayoutId id="2147483741" r:id="rId9"/>
    <p:sldLayoutId id="2147483742" r:id="rId10"/>
    <p:sldLayoutId id="2147483739" r:id="rId11"/>
    <p:sldLayoutId id="2147483744" r:id="rId12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F6D20-4DD9-477A-A86E-6F2344E569CB}" type="datetimeFigureOut">
              <a:rPr lang="en-US" smtClean="0"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947D0-4978-4112-AA5E-A75C2548E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51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2D4960A-896E-4F6B-BF65-B4662AC9D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684944A-8803-462C-84C5-4576C56A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457199"/>
            <a:ext cx="3618827" cy="48224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AA242D-B507-4381-A8CB-EFA3465703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2723" y="850791"/>
            <a:ext cx="3202016" cy="4198288"/>
          </a:xfrm>
        </p:spPr>
        <p:txBody>
          <a:bodyPr anchor="ctr"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Regents global history </a:t>
            </a:r>
            <a:r>
              <a:rPr lang="en-US" sz="2800">
                <a:solidFill>
                  <a:srgbClr val="FFFFFF"/>
                </a:solidFill>
              </a:rPr>
              <a:t>and geography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07F3B49-8C20-42F5-831D-59306D05F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5367338"/>
            <a:ext cx="3618828" cy="989513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F4068D-37AE-4B7D-BC75-216B123A6C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72723" y="5545331"/>
            <a:ext cx="3202016" cy="649222"/>
          </a:xfrm>
          <a:noFill/>
        </p:spPr>
        <p:txBody>
          <a:bodyPr anchor="ctr">
            <a:normAutofit/>
          </a:bodyPr>
          <a:lstStyle/>
          <a:p>
            <a:r>
              <a:rPr lang="en-US" sz="1800" dirty="0">
                <a:solidFill>
                  <a:schemeClr val="tx2">
                    <a:lumMod val="25000"/>
                    <a:lumOff val="75000"/>
                    <a:alpha val="75000"/>
                  </a:schemeClr>
                </a:solidFill>
              </a:rPr>
              <a:t>Decolonization and nationalism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3660EF-AE69-4A25-A510-198955493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68" y="1017766"/>
            <a:ext cx="8064326" cy="482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11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-211998"/>
            <a:ext cx="9642765" cy="923827"/>
          </a:xfrm>
        </p:spPr>
        <p:txBody>
          <a:bodyPr>
            <a:norm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Decolonization in Southeast Asia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599440"/>
            <a:ext cx="4625011" cy="625856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cs typeface="Arial" panose="020B0604020202020204" pitchFamily="34" charset="0"/>
              </a:rPr>
              <a:t>1953-1954, Cambodia and Vietnam gain independence from France</a:t>
            </a:r>
            <a:endParaRPr lang="en-US" sz="4400" u="sng" dirty="0">
              <a:cs typeface="Arial" panose="020B0604020202020204" pitchFamily="34" charset="0"/>
            </a:endParaRPr>
          </a:p>
        </p:txBody>
      </p:sp>
      <p:pic>
        <p:nvPicPr>
          <p:cNvPr id="5122" name="Picture 2" descr="Image result for southeast asia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010" y="711828"/>
            <a:ext cx="7475056" cy="616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72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north and south vietnam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86" y="856972"/>
            <a:ext cx="6154057" cy="593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-66855"/>
            <a:ext cx="9642765" cy="923827"/>
          </a:xfrm>
        </p:spPr>
        <p:txBody>
          <a:bodyPr>
            <a:normAutofit fontScale="90000"/>
          </a:bodyPr>
          <a:lstStyle/>
          <a:p>
            <a:r>
              <a:rPr lang="en-US" sz="6000" b="1" u="sng" dirty="0">
                <a:latin typeface="Arial" panose="020B0604020202020204" pitchFamily="34" charset="0"/>
                <a:cs typeface="Arial" panose="020B0604020202020204" pitchFamily="34" charset="0"/>
              </a:rPr>
              <a:t>Decolonization in Vietnam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" y="730069"/>
            <a:ext cx="6374298" cy="625856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dirty="0">
                <a:cs typeface="Arial" panose="020B0604020202020204" pitchFamily="34" charset="0"/>
              </a:rPr>
              <a:t>Nationalist leader- </a:t>
            </a:r>
            <a:r>
              <a:rPr lang="en-US" sz="3600" b="1" dirty="0">
                <a:cs typeface="Arial" panose="020B0604020202020204" pitchFamily="34" charset="0"/>
              </a:rPr>
              <a:t>Ho Chi Minh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cs typeface="Arial" panose="020B0604020202020204" pitchFamily="34" charset="0"/>
              </a:rPr>
              <a:t>Communist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dirty="0">
                <a:cs typeface="Arial" panose="020B0604020202020204" pitchFamily="34" charset="0"/>
              </a:rPr>
              <a:t>Vietnam War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600" dirty="0">
                <a:cs typeface="Arial" panose="020B0604020202020204" pitchFamily="34" charset="0"/>
              </a:rPr>
              <a:t>North Vietnam vs. South Vietnam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600" dirty="0">
                <a:cs typeface="Arial" panose="020B0604020202020204" pitchFamily="34" charset="0"/>
              </a:rPr>
              <a:t>US sends troops to South Vietnam to stop spread of communism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600" dirty="0">
                <a:cs typeface="Arial" panose="020B0604020202020204" pitchFamily="34" charset="0"/>
              </a:rPr>
              <a:t>Vietnam becomes Communist when the south falls to the north</a:t>
            </a:r>
          </a:p>
        </p:txBody>
      </p:sp>
    </p:spTree>
    <p:extLst>
      <p:ext uri="{BB962C8B-B14F-4D97-AF65-F5344CB8AC3E}">
        <p14:creationId xmlns:p14="http://schemas.microsoft.com/office/powerpoint/2010/main" val="3054066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-66855"/>
            <a:ext cx="9642765" cy="923827"/>
          </a:xfrm>
        </p:spPr>
        <p:txBody>
          <a:bodyPr>
            <a:normAutofit fontScale="90000"/>
          </a:bodyPr>
          <a:lstStyle/>
          <a:p>
            <a:r>
              <a:rPr lang="en-US" sz="6000" b="1" u="sng" dirty="0">
                <a:latin typeface="Arial" panose="020B0604020202020204" pitchFamily="34" charset="0"/>
                <a:cs typeface="Arial" panose="020B0604020202020204" pitchFamily="34" charset="0"/>
              </a:rPr>
              <a:t>Decolonization in Cambodia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" y="730069"/>
            <a:ext cx="5878287" cy="625856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dirty="0">
                <a:cs typeface="Arial" panose="020B0604020202020204" pitchFamily="34" charset="0"/>
              </a:rPr>
              <a:t>After independence, Communist </a:t>
            </a:r>
            <a:r>
              <a:rPr lang="en-US" sz="3600" b="1" dirty="0">
                <a:cs typeface="Arial" panose="020B0604020202020204" pitchFamily="34" charset="0"/>
              </a:rPr>
              <a:t>Khmer Rouge </a:t>
            </a:r>
            <a:r>
              <a:rPr lang="en-US" sz="3600" dirty="0">
                <a:cs typeface="Arial" panose="020B0604020202020204" pitchFamily="34" charset="0"/>
              </a:rPr>
              <a:t>come to power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dirty="0">
                <a:cs typeface="Arial" panose="020B0604020202020204" pitchFamily="34" charset="0"/>
              </a:rPr>
              <a:t>Pol Pot </a:t>
            </a:r>
            <a:r>
              <a:rPr lang="en-US" sz="3600" dirty="0">
                <a:cs typeface="Arial" panose="020B0604020202020204" pitchFamily="34" charset="0"/>
              </a:rPr>
              <a:t>was the leader who became a dictator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dirty="0">
                <a:cs typeface="Arial" panose="020B0604020202020204" pitchFamily="34" charset="0"/>
              </a:rPr>
              <a:t>Committed </a:t>
            </a:r>
            <a:r>
              <a:rPr lang="en-US" sz="3600" b="1" u="sng" dirty="0">
                <a:cs typeface="Arial" panose="020B0604020202020204" pitchFamily="34" charset="0"/>
              </a:rPr>
              <a:t>genocide</a:t>
            </a:r>
            <a:r>
              <a:rPr lang="en-US" sz="3600" dirty="0">
                <a:cs typeface="Arial" panose="020B0604020202020204" pitchFamily="34" charset="0"/>
              </a:rPr>
              <a:t> against his people to remove all western influence from his nation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dirty="0">
                <a:cs typeface="Arial" panose="020B0604020202020204" pitchFamily="34" charset="0"/>
              </a:rPr>
              <a:t>More than 1 million people were killed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600" b="1" dirty="0">
              <a:cs typeface="Arial" panose="020B0604020202020204" pitchFamily="34" charset="0"/>
            </a:endParaRPr>
          </a:p>
        </p:txBody>
      </p:sp>
      <p:pic>
        <p:nvPicPr>
          <p:cNvPr id="7170" name="Picture 2" descr="Image result for cambodia map as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567" y="856972"/>
            <a:ext cx="5541433" cy="391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5C960F-FEE0-4962-ABA2-C7B8C56DE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25" y="4067175"/>
            <a:ext cx="279082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036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80" y="415842"/>
            <a:ext cx="12192001" cy="923827"/>
          </a:xfrm>
        </p:spPr>
        <p:txBody>
          <a:bodyPr>
            <a:noAutofit/>
          </a:bodyPr>
          <a:lstStyle/>
          <a:p>
            <a:pPr algn="ctr"/>
            <a:r>
              <a:rPr lang="en-US" sz="6600" b="1" u="sng" dirty="0">
                <a:latin typeface="Arial" panose="020B0604020202020204" pitchFamily="34" charset="0"/>
                <a:cs typeface="Arial" panose="020B0604020202020204" pitchFamily="34" charset="0"/>
              </a:rPr>
              <a:t>Nationalist Leaders of Decolonization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80" y="1602910"/>
            <a:ext cx="11998038" cy="625856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6600" b="1" dirty="0">
                <a:cs typeface="Arial" panose="020B0604020202020204" pitchFamily="34" charset="0"/>
              </a:rPr>
              <a:t>Mohandas Gandhi = India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6600" b="1" dirty="0">
                <a:cs typeface="Arial" panose="020B0604020202020204" pitchFamily="34" charset="0"/>
              </a:rPr>
              <a:t>Kwame Nkrumah = Ghana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6600" b="1" dirty="0" err="1">
                <a:cs typeface="Arial" panose="020B0604020202020204" pitchFamily="34" charset="0"/>
              </a:rPr>
              <a:t>Jomo</a:t>
            </a:r>
            <a:r>
              <a:rPr lang="en-US" sz="6600" b="1" dirty="0">
                <a:cs typeface="Arial" panose="020B0604020202020204" pitchFamily="34" charset="0"/>
              </a:rPr>
              <a:t> Kenyatta = Kenya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6600" b="1" dirty="0">
                <a:cs typeface="Arial" panose="020B0604020202020204" pitchFamily="34" charset="0"/>
              </a:rPr>
              <a:t>Nelson Mandela  = South Africa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6600" b="1" dirty="0">
                <a:cs typeface="Arial" panose="020B0604020202020204" pitchFamily="34" charset="0"/>
              </a:rPr>
              <a:t>Ho Chi Minh = Vietnam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54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233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BB21AD-0690-47F7-B03F-21C935D37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CDE5-C1D8-4EDD-870F-A498BAFA520F}" type="slidenum">
              <a:rPr lang="en-US" noProof="0" smtClean="0"/>
              <a:t>2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5308F76-D145-4F77-B851-6F9316919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Overview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B190E9-E37E-4687-B6D6-995C393C7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92" y="2250892"/>
            <a:ext cx="5514807" cy="536005"/>
          </a:xfrm>
        </p:spPr>
        <p:txBody>
          <a:bodyPr/>
          <a:lstStyle/>
          <a:p>
            <a:r>
              <a:rPr lang="en-US" sz="2000" dirty="0"/>
              <a:t>New York Social Studies Framework Connection 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CED47E-6DE9-4259-834B-51F1686D330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/>
              <a:t>10.7 DECOLONIZATION AND NATIONALISM (1900–2000): Nationalist and decolonization movements employed a variety of methods, including nonviolent resistance and armed struggle. Tensions and conflicts often continued after independence as new challenges arose. </a:t>
            </a:r>
            <a:r>
              <a:rPr lang="en-US" dirty="0"/>
              <a:t> </a:t>
            </a:r>
            <a:r>
              <a:rPr lang="en-US" b="1" dirty="0"/>
              <a:t>(Standards: 2, 3, 4, 5; Themes: TCC, GEO, SOC, GOV, CIV,) 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0E530DF-05F8-42C7-94B3-72485D5784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7709" y="2250892"/>
            <a:ext cx="5393100" cy="553373"/>
          </a:xfrm>
        </p:spPr>
        <p:txBody>
          <a:bodyPr/>
          <a:lstStyle/>
          <a:p>
            <a:r>
              <a:rPr lang="en-US" dirty="0"/>
              <a:t>Key Social Studies Terms to Look for: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D6FE0F-15FE-4393-855D-EA9B5E4EB46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Decolonization</a:t>
            </a:r>
          </a:p>
          <a:p>
            <a:r>
              <a:rPr lang="en-US" dirty="0"/>
              <a:t>Nonalignment</a:t>
            </a:r>
          </a:p>
          <a:p>
            <a:r>
              <a:rPr lang="en-US" dirty="0"/>
              <a:t>Apartheid</a:t>
            </a:r>
          </a:p>
          <a:p>
            <a:r>
              <a:rPr lang="en-US" dirty="0"/>
              <a:t>Genocide</a:t>
            </a:r>
          </a:p>
          <a:p>
            <a:r>
              <a:rPr lang="en-US" dirty="0"/>
              <a:t>Nationalism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395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-211998"/>
            <a:ext cx="8050491" cy="923827"/>
          </a:xfrm>
        </p:spPr>
        <p:txBody>
          <a:bodyPr>
            <a:norm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Intro to Decolonization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599440"/>
            <a:ext cx="5020121" cy="625856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b="1" u="sng" dirty="0">
                <a:cs typeface="Arial" panose="020B0604020202020204" pitchFamily="34" charset="0"/>
              </a:rPr>
              <a:t>Decolonization</a:t>
            </a:r>
            <a:r>
              <a:rPr lang="en-US" sz="4000" dirty="0">
                <a:cs typeface="Arial" panose="020B0604020202020204" pitchFamily="34" charset="0"/>
              </a:rPr>
              <a:t> is the period after World War II in which the nations of Africa and Asia finally gained independence (self-government) from the European (Western) nations that controlled them </a:t>
            </a:r>
            <a:endParaRPr lang="en-US" sz="4800" dirty="0">
              <a:cs typeface="Arial" panose="020B0604020202020204" pitchFamily="34" charset="0"/>
            </a:endParaRPr>
          </a:p>
        </p:txBody>
      </p:sp>
      <p:pic>
        <p:nvPicPr>
          <p:cNvPr id="6146" name="Picture 2" descr="http://image.slidesharecdn.com/africanindependence-090319170440-phpapp01/95/african-independence-14-728.jpg?cb=12374823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120" y="1308558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17530" y="646648"/>
            <a:ext cx="7074470" cy="83099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AFRICAN NATIONS ACHIEVED INDEPENDENCE FROM EUROPEAN NATIONS</a:t>
            </a:r>
          </a:p>
        </p:txBody>
      </p:sp>
    </p:spTree>
    <p:extLst>
      <p:ext uri="{BB962C8B-B14F-4D97-AF65-F5344CB8AC3E}">
        <p14:creationId xmlns:p14="http://schemas.microsoft.com/office/powerpoint/2010/main" val="3953904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-211998"/>
            <a:ext cx="8050491" cy="923827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 Decolonization in India (1948)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599440"/>
            <a:ext cx="6183985" cy="625856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cs typeface="Arial" panose="020B0604020202020204" pitchFamily="34" charset="0"/>
              </a:rPr>
              <a:t>After World War II, India gained independence (self-government) from Great Britain (England) with help from Gandhi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3600" dirty="0">
                <a:cs typeface="Arial" panose="020B0604020202020204" pitchFamily="34" charset="0"/>
              </a:rPr>
              <a:t>1947- Jawaharlal Nehru became India’s first prime minister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>
                <a:cs typeface="Arial" panose="020B0604020202020204" pitchFamily="34" charset="0"/>
              </a:rPr>
              <a:t>Partition of India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cs typeface="Arial" panose="020B0604020202020204" pitchFamily="34" charset="0"/>
              </a:rPr>
              <a:t>after independence, conflict between Hindus and Muslims divided India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cs typeface="Arial" panose="020B0604020202020204" pitchFamily="34" charset="0"/>
              </a:rPr>
              <a:t>To prevent conflict between Hindus and Muslims, India was divided into 2 nations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cs typeface="Arial" panose="020B0604020202020204" pitchFamily="34" charset="0"/>
              </a:rPr>
              <a:t>India = Hindus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cs typeface="Arial" panose="020B0604020202020204" pitchFamily="34" charset="0"/>
              </a:rPr>
              <a:t>Pakistan = Muslims</a:t>
            </a:r>
          </a:p>
        </p:txBody>
      </p:sp>
      <p:pic>
        <p:nvPicPr>
          <p:cNvPr id="1026" name="Picture 2" descr="http://ias.org.in/wp-content/uploads/2015/12/partition-of-india-19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984" y="599440"/>
            <a:ext cx="5988322" cy="606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975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-211998"/>
            <a:ext cx="8050491" cy="923827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 Decolonization in India (1948)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599440"/>
            <a:ext cx="6183985" cy="625856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cs typeface="Arial" panose="020B0604020202020204" pitchFamily="34" charset="0"/>
              </a:rPr>
              <a:t>India after Independence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cs typeface="Arial" panose="020B0604020202020204" pitchFamily="34" charset="0"/>
              </a:rPr>
              <a:t>India established a democratic government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cs typeface="Arial" panose="020B0604020202020204" pitchFamily="34" charset="0"/>
              </a:rPr>
              <a:t>India followed a policy of </a:t>
            </a:r>
            <a:r>
              <a:rPr lang="en-US" sz="4000" b="1" dirty="0">
                <a:cs typeface="Arial" panose="020B0604020202020204" pitchFamily="34" charset="0"/>
              </a:rPr>
              <a:t>nonalignment</a:t>
            </a:r>
            <a:r>
              <a:rPr lang="en-US" sz="4000" dirty="0">
                <a:cs typeface="Arial" panose="020B0604020202020204" pitchFamily="34" charset="0"/>
              </a:rPr>
              <a:t> (or neutrality) during the Cold War, which means that it did not take sides</a:t>
            </a:r>
            <a:endParaRPr lang="en-US" sz="4000" b="1" dirty="0">
              <a:cs typeface="Arial" panose="020B0604020202020204" pitchFamily="34" charset="0"/>
            </a:endParaRPr>
          </a:p>
        </p:txBody>
      </p:sp>
      <p:pic>
        <p:nvPicPr>
          <p:cNvPr id="5" name="Picture 2" descr="http://ias.org.in/wp-content/uploads/2015/12/partition-of-india-194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7" t="18247" r="22235" b="8707"/>
          <a:stretch/>
        </p:blipFill>
        <p:spPr bwMode="auto">
          <a:xfrm>
            <a:off x="7673418" y="0"/>
            <a:ext cx="3413865" cy="443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41822" y="5524107"/>
            <a:ext cx="2017336" cy="1015663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USSR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31838" y="5524107"/>
            <a:ext cx="2017336" cy="1015663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USA</a:t>
            </a:r>
          </a:p>
        </p:txBody>
      </p:sp>
      <p:sp>
        <p:nvSpPr>
          <p:cNvPr id="6" name="Down Arrow 5"/>
          <p:cNvSpPr/>
          <p:nvPr/>
        </p:nvSpPr>
        <p:spPr>
          <a:xfrm>
            <a:off x="7895734" y="4548432"/>
            <a:ext cx="339365" cy="857839"/>
          </a:xfrm>
          <a:prstGeom prst="downArrow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10301141" y="4548431"/>
            <a:ext cx="339365" cy="857839"/>
          </a:xfrm>
          <a:prstGeom prst="downArrow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041822" y="5175315"/>
            <a:ext cx="1894788" cy="1583704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693112" y="5175315"/>
            <a:ext cx="1894788" cy="158370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841109" y="5274297"/>
            <a:ext cx="2169737" cy="138574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9563491" y="5339068"/>
            <a:ext cx="2169737" cy="138574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8244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-211998"/>
            <a:ext cx="9642765" cy="923827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 Decolonization in Africa (1945-1980)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599440"/>
            <a:ext cx="7394714" cy="6258560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cs typeface="Arial" panose="020B0604020202020204" pitchFamily="34" charset="0"/>
              </a:rPr>
              <a:t>WWII led to </a:t>
            </a:r>
            <a:r>
              <a:rPr lang="en-US" sz="4400" b="1" dirty="0">
                <a:cs typeface="Arial" panose="020B0604020202020204" pitchFamily="34" charset="0"/>
              </a:rPr>
              <a:t>nationalism</a:t>
            </a:r>
            <a:r>
              <a:rPr lang="en-US" sz="4400" dirty="0">
                <a:cs typeface="Arial" panose="020B0604020202020204" pitchFamily="34" charset="0"/>
              </a:rPr>
              <a:t> and a push for independence in many African colonies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cs typeface="Arial" panose="020B0604020202020204" pitchFamily="34" charset="0"/>
              </a:rPr>
              <a:t>Nations of Africa achieve independence from European nations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b="1" dirty="0" err="1">
                <a:cs typeface="Arial" panose="020B0604020202020204" pitchFamily="34" charset="0"/>
              </a:rPr>
              <a:t>Jomo</a:t>
            </a:r>
            <a:r>
              <a:rPr lang="en-US" sz="4400" b="1" dirty="0">
                <a:cs typeface="Arial" panose="020B0604020202020204" pitchFamily="34" charset="0"/>
              </a:rPr>
              <a:t> Kenyatta </a:t>
            </a:r>
            <a:r>
              <a:rPr lang="en-US" sz="4400" dirty="0">
                <a:cs typeface="Arial" panose="020B0604020202020204" pitchFamily="34" charset="0"/>
              </a:rPr>
              <a:t>= independence leader of Kenya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b="1" dirty="0">
                <a:cs typeface="Arial" panose="020B0604020202020204" pitchFamily="34" charset="0"/>
              </a:rPr>
              <a:t>Kwame Nkrumah </a:t>
            </a:r>
            <a:r>
              <a:rPr lang="en-US" sz="4400" dirty="0">
                <a:cs typeface="Arial" panose="020B0604020202020204" pitchFamily="34" charset="0"/>
              </a:rPr>
              <a:t>= independence leader of Ghana</a:t>
            </a:r>
            <a:endParaRPr lang="en-US" sz="3600" dirty="0"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4000" b="1" dirty="0">
              <a:cs typeface="Arial" panose="020B0604020202020204" pitchFamily="34" charset="0"/>
            </a:endParaRPr>
          </a:p>
        </p:txBody>
      </p:sp>
      <p:pic>
        <p:nvPicPr>
          <p:cNvPr id="1026" name="Picture 2" descr="Image result for ken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932" y="599440"/>
            <a:ext cx="4175664" cy="295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gha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373" y="3178628"/>
            <a:ext cx="3859288" cy="338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495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-211998"/>
            <a:ext cx="9642765" cy="923827"/>
          </a:xfrm>
        </p:spPr>
        <p:txBody>
          <a:bodyPr>
            <a:norm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South Africa After Independence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599440"/>
            <a:ext cx="5817706" cy="625856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cs typeface="Arial" panose="020B0604020202020204" pitchFamily="34" charset="0"/>
              </a:rPr>
              <a:t>South Africa won independence from Britain in 1910 but its white citizens held all the power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cs typeface="Arial" panose="020B0604020202020204" pitchFamily="34" charset="0"/>
              </a:rPr>
              <a:t>In 1948 a system of </a:t>
            </a:r>
            <a:r>
              <a:rPr lang="en-US" sz="4400" b="1" u="sng" dirty="0">
                <a:cs typeface="Arial" panose="020B0604020202020204" pitchFamily="34" charset="0"/>
              </a:rPr>
              <a:t>apartheid</a:t>
            </a:r>
            <a:r>
              <a:rPr lang="en-US" sz="4400" dirty="0">
                <a:cs typeface="Arial" panose="020B0604020202020204" pitchFamily="34" charset="0"/>
              </a:rPr>
              <a:t>, or separation of races, was created to control the nation’s government and economy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cs typeface="Arial" panose="020B0604020202020204" pitchFamily="34" charset="0"/>
              </a:rPr>
              <a:t>Required blacks and other non-whites to live in certain zones, segregated public facilities and transportation and forbade interracial marriage</a:t>
            </a:r>
          </a:p>
        </p:txBody>
      </p:sp>
      <p:pic>
        <p:nvPicPr>
          <p:cNvPr id="2050" name="Picture 2" descr="Image result for aparthe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240" y="860698"/>
            <a:ext cx="6536760" cy="458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55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-211998"/>
            <a:ext cx="9642765" cy="923827"/>
          </a:xfrm>
        </p:spPr>
        <p:txBody>
          <a:bodyPr>
            <a:norm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South Africa After Independence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599440"/>
            <a:ext cx="5660572" cy="625856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5400" b="1" dirty="0">
                <a:cs typeface="Arial" panose="020B0604020202020204" pitchFamily="34" charset="0"/>
              </a:rPr>
              <a:t>Nelson Mandela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4400" b="1" dirty="0">
                <a:cs typeface="Arial" panose="020B0604020202020204" pitchFamily="34" charset="0"/>
              </a:rPr>
              <a:t>Nationalist</a:t>
            </a:r>
            <a:r>
              <a:rPr lang="en-US" sz="4400" dirty="0">
                <a:cs typeface="Arial" panose="020B0604020202020204" pitchFamily="34" charset="0"/>
              </a:rPr>
              <a:t> leader in South Africa who was a leader in of the </a:t>
            </a:r>
            <a:r>
              <a:rPr lang="en-US" sz="4400" b="1" dirty="0">
                <a:cs typeface="Arial" panose="020B0604020202020204" pitchFamily="34" charset="0"/>
              </a:rPr>
              <a:t>ANC (African National Congress)</a:t>
            </a:r>
            <a:r>
              <a:rPr lang="en-US" sz="4400" dirty="0">
                <a:cs typeface="Arial" panose="020B0604020202020204" pitchFamily="34" charset="0"/>
              </a:rPr>
              <a:t>- political party that worked to oppose apartheid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cs typeface="Arial" panose="020B0604020202020204" pitchFamily="34" charset="0"/>
              </a:rPr>
              <a:t>Put in prison for 27 years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cs typeface="Arial" panose="020B0604020202020204" pitchFamily="34" charset="0"/>
              </a:rPr>
              <a:t>1990 apartheid ended and Mandela was released from prison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cs typeface="Arial" panose="020B0604020202020204" pitchFamily="34" charset="0"/>
              </a:rPr>
              <a:t>Became first black President of South Africa in 1994</a:t>
            </a:r>
          </a:p>
        </p:txBody>
      </p:sp>
      <p:pic>
        <p:nvPicPr>
          <p:cNvPr id="3074" name="Picture 2" descr="Image result for nelson mande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632" y="599440"/>
            <a:ext cx="59436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south afr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883" y="3686629"/>
            <a:ext cx="4482498" cy="317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988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-211998"/>
            <a:ext cx="9642765" cy="923827"/>
          </a:xfrm>
        </p:spPr>
        <p:txBody>
          <a:bodyPr>
            <a:norm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Rwanda After Independence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599440"/>
            <a:ext cx="5660572" cy="625856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5400" dirty="0">
                <a:cs typeface="Arial" panose="020B0604020202020204" pitchFamily="34" charset="0"/>
              </a:rPr>
              <a:t>Ethnic conflict	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cs typeface="Arial" panose="020B0604020202020204" pitchFamily="34" charset="0"/>
              </a:rPr>
              <a:t>Hutus and Tutsis- Tutsis had been favored by the Belgians during colonial rule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cs typeface="Arial" panose="020B0604020202020204" pitchFamily="34" charset="0"/>
              </a:rPr>
              <a:t>Once independence was granted the ethnic tensions intensified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cs typeface="Arial" panose="020B0604020202020204" pitchFamily="34" charset="0"/>
              </a:rPr>
              <a:t>1994: Hutu extremists set out to eliminate the Tutsis and nearly 800,000 people were killed in a few months in Rwanda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cs typeface="Arial" panose="020B0604020202020204" pitchFamily="34" charset="0"/>
              </a:rPr>
              <a:t>Example of </a:t>
            </a:r>
            <a:r>
              <a:rPr lang="en-US" sz="4000" b="1" u="sng" dirty="0">
                <a:cs typeface="Arial" panose="020B0604020202020204" pitchFamily="34" charset="0"/>
              </a:rPr>
              <a:t>genocide</a:t>
            </a:r>
            <a:r>
              <a:rPr lang="en-US" sz="4000" dirty="0">
                <a:cs typeface="Arial" panose="020B0604020202020204" pitchFamily="34" charset="0"/>
              </a:rPr>
              <a:t> and </a:t>
            </a:r>
            <a:r>
              <a:rPr lang="en-US" sz="4000" b="1" u="sng" dirty="0">
                <a:cs typeface="Arial" panose="020B0604020202020204" pitchFamily="34" charset="0"/>
              </a:rPr>
              <a:t>human rights violation</a:t>
            </a:r>
          </a:p>
        </p:txBody>
      </p:sp>
      <p:pic>
        <p:nvPicPr>
          <p:cNvPr id="4100" name="Picture 4" descr="Image result for rwandan genocide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13405"/>
            <a:ext cx="4866142" cy="3244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rwan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448" y="0"/>
            <a:ext cx="4610552" cy="4165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235477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">
      <a:dk1>
        <a:srgbClr val="000000"/>
      </a:dk1>
      <a:lt1>
        <a:srgbClr val="FFFFFF"/>
      </a:lt1>
      <a:dk2>
        <a:srgbClr val="242F41"/>
      </a:dk2>
      <a:lt2>
        <a:srgbClr val="E2E6E8"/>
      </a:lt2>
      <a:accent1>
        <a:srgbClr val="CE7242"/>
      </a:accent1>
      <a:accent2>
        <a:srgbClr val="BC303B"/>
      </a:accent2>
      <a:accent3>
        <a:srgbClr val="CE4287"/>
      </a:accent3>
      <a:accent4>
        <a:srgbClr val="BC30AF"/>
      </a:accent4>
      <a:accent5>
        <a:srgbClr val="A042CE"/>
      </a:accent5>
      <a:accent6>
        <a:srgbClr val="6444C2"/>
      </a:accent6>
      <a:hlink>
        <a:srgbClr val="3B8AB3"/>
      </a:hlink>
      <a:folHlink>
        <a:srgbClr val="7F7F7F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-Corporate_Teach a Course_03_MO - v4.pptx" id="{D5AEBA98-7BE2-4600-B726-C10F88B0D5DD}" vid="{80972332-D852-4500-B88A-BEF94A57E0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0AD4E0F-D5B9-4E85-A9F9-55FB534FCA93}">
  <ds:schemaRefs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purl.org/dc/elements/1.1/"/>
    <ds:schemaRef ds:uri="16c05727-aa75-4e4a-9b5f-8a80a1165891"/>
    <ds:schemaRef ds:uri="http://purl.org/dc/terms/"/>
    <ds:schemaRef ds:uri="http://schemas.microsoft.com/office/2006/documentManagement/types"/>
    <ds:schemaRef ds:uri="71af3243-3dd4-4a8d-8c0d-dd76da1f02a5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0E7F611-2872-4820-B95F-32B269E9AD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1225D5A-3A69-457C-B7D4-425712F5D40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 corporate teach a course</Template>
  <TotalTime>456</TotalTime>
  <Words>522</Words>
  <Application>Microsoft Office PowerPoint</Application>
  <PresentationFormat>Widescreen</PresentationFormat>
  <Paragraphs>73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Gill Sans MT</vt:lpstr>
      <vt:lpstr>Wingdings</vt:lpstr>
      <vt:lpstr>Wingdings 2</vt:lpstr>
      <vt:lpstr>DividendVTI</vt:lpstr>
      <vt:lpstr>Office Theme</vt:lpstr>
      <vt:lpstr>Regents global history and geography </vt:lpstr>
      <vt:lpstr>Brief Overview </vt:lpstr>
      <vt:lpstr>Intro to Decolonization </vt:lpstr>
      <vt:lpstr> Decolonization in India (1948) </vt:lpstr>
      <vt:lpstr> Decolonization in India (1948) </vt:lpstr>
      <vt:lpstr> Decolonization in Africa (1945-1980) </vt:lpstr>
      <vt:lpstr>South Africa After Independence</vt:lpstr>
      <vt:lpstr>South Africa After Independence</vt:lpstr>
      <vt:lpstr>Rwanda After Independence</vt:lpstr>
      <vt:lpstr>Decolonization in Southeast Asia</vt:lpstr>
      <vt:lpstr>Decolonization in Vietnam</vt:lpstr>
      <vt:lpstr>Decolonization in Cambodia</vt:lpstr>
      <vt:lpstr>Nationalist Leaders of Decolonization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Put name of course here (Regents United States History and Government or Regents Global History and Geography)</dc:title>
  <dc:creator>Nick Stamoulacatos</dc:creator>
  <cp:lastModifiedBy>Cesta, Amanda</cp:lastModifiedBy>
  <cp:revision>19</cp:revision>
  <dcterms:created xsi:type="dcterms:W3CDTF">2020-10-20T14:00:54Z</dcterms:created>
  <dcterms:modified xsi:type="dcterms:W3CDTF">2021-01-12T20:27:15Z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