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9" r:id="rId6"/>
    <p:sldId id="260" r:id="rId7"/>
    <p:sldId id="265" r:id="rId8"/>
    <p:sldId id="266" r:id="rId9"/>
    <p:sldId id="264" r:id="rId10"/>
    <p:sldId id="263" r:id="rId11"/>
    <p:sldId id="262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4" autoAdjust="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1/12/2021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73816531-CCD3-4909-A41B-EAB1049BDA8C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1/12/2021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fld id="{670A55AC-ADB5-440D-AFFF-99C1406F297F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1/12/2021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E9E340-46EE-4A5F-9C9B-315AD29A92C5}" type="datetimeFigureOut">
              <a:rPr lang="en-US" noProof="0" smtClean="0"/>
              <a:t>1/12/2021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9F479D-7533-4EEF-A06F-7CD2FE3DB90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1/12/2021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1/12/2021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1/12/2021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1/12/2021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1/12/2021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1/12/2021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1/12/2021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7F1CA9-BED2-4756-8AEF-E0F68B0488B6}" type="datetime1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Teach a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4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40" r:id="rId8"/>
    <p:sldLayoutId id="2147483741" r:id="rId9"/>
    <p:sldLayoutId id="2147483742" r:id="rId10"/>
    <p:sldLayoutId id="2147483739" r:id="rId11"/>
    <p:sldLayoutId id="2147483744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Early </a:t>
            </a:r>
            <a:r>
              <a:rPr lang="en-US" sz="2800">
                <a:solidFill>
                  <a:srgbClr val="FFFFFF"/>
                </a:solidFill>
              </a:rPr>
              <a:t>world history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Age of exploration</a:t>
            </a:r>
          </a:p>
        </p:txBody>
      </p:sp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BB21AD-0690-47F7-B03F-21C935D3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308F76-D145-4F77-B851-6F931691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Overview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190E9-E37E-4687-B6D6-995C393C7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2250892"/>
            <a:ext cx="5514807" cy="536005"/>
          </a:xfrm>
        </p:spPr>
        <p:txBody>
          <a:bodyPr/>
          <a:lstStyle/>
          <a:p>
            <a:r>
              <a:rPr lang="en-US" sz="2000" dirty="0"/>
              <a:t>New York Social Studies Framework Connection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CED47E-6DE9-4259-834B-51F1686D33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9.10 INTERACTIONS AND DISRUPTIONS: Efforts to reach the Indies resulted in the encounter between the people of Western Europe, Africa, and the Americas. This encounter led to a devastating impact on populations in the Americas, the rise of the transatlantic slave trade, and the reorientation of trade networks. (Standards: 2, 3, 4; Themes: MOV, TCC, GEO, SOC, GOV, CIV, ECO, TECH, EXCH)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E530DF-05F8-42C7-94B3-72485D578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709" y="2250892"/>
            <a:ext cx="5393100" cy="553373"/>
          </a:xfrm>
        </p:spPr>
        <p:txBody>
          <a:bodyPr/>
          <a:lstStyle/>
          <a:p>
            <a:r>
              <a:rPr lang="en-US" dirty="0"/>
              <a:t>Key Social Studies Terms to Look for: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D6FE0F-15FE-4393-855D-EA9B5E4EB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32022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Compass</a:t>
            </a:r>
          </a:p>
          <a:p>
            <a:r>
              <a:rPr lang="en-US" dirty="0"/>
              <a:t>Astrolabe</a:t>
            </a:r>
          </a:p>
          <a:p>
            <a:r>
              <a:rPr lang="en-US" dirty="0"/>
              <a:t>Cartography</a:t>
            </a:r>
          </a:p>
          <a:p>
            <a:r>
              <a:rPr lang="en-US" dirty="0"/>
              <a:t>Triangular trade</a:t>
            </a:r>
          </a:p>
          <a:p>
            <a:r>
              <a:rPr lang="en-US" dirty="0"/>
              <a:t>Columbian Exchange</a:t>
            </a:r>
          </a:p>
          <a:p>
            <a:r>
              <a:rPr lang="en-US" dirty="0"/>
              <a:t>Middle Passage</a:t>
            </a:r>
          </a:p>
          <a:p>
            <a:r>
              <a:rPr lang="en-US" dirty="0"/>
              <a:t>Mercantilism</a:t>
            </a:r>
          </a:p>
          <a:p>
            <a:r>
              <a:rPr lang="en-US" dirty="0"/>
              <a:t>Encomienda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9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4A8921-88BE-4CE2-AE25-7C57F294B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32C319-6D2F-4168-B5CF-967554AC6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7" y="371061"/>
            <a:ext cx="11663146" cy="309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A32350-83EF-491E-A8D6-97EA81EDC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1" y="4015336"/>
            <a:ext cx="11993217" cy="182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59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4A8921-88BE-4CE2-AE25-7C57F294B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4</a:t>
            </a:fld>
            <a:endParaRPr lang="en-US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54281B-B764-4EEF-A7FE-2218A80D1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353" y="3545448"/>
            <a:ext cx="4697520" cy="29094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32585F-1627-4F5D-B672-DF6BF1FB8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45" y="3571085"/>
            <a:ext cx="5915013" cy="28642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FD088D-7543-43B2-83F1-EC38A8094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58" y="226708"/>
            <a:ext cx="5523066" cy="28108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1570F75-9271-4E79-A868-4B99B1C10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8500" y="214434"/>
            <a:ext cx="4426863" cy="282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0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9E51E1-5846-488C-9AEC-6149F7D0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5EA1BE-C589-4D8F-9D6D-2ADC08594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5" y="0"/>
            <a:ext cx="7794542" cy="3154569"/>
          </a:xfrm>
          <a:prstGeom prst="rect">
            <a:avLst/>
          </a:prstGeom>
        </p:spPr>
      </p:pic>
      <p:pic>
        <p:nvPicPr>
          <p:cNvPr id="4" name="image7.png">
            <a:extLst>
              <a:ext uri="{FF2B5EF4-FFF2-40B4-BE49-F238E27FC236}">
                <a16:creationId xmlns:a16="http://schemas.microsoft.com/office/drawing/2014/main" id="{9C9C3A1D-BE71-475D-862C-CC30C8841BA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827947" y="28572"/>
            <a:ext cx="4204060" cy="5762626"/>
          </a:xfrm>
          <a:prstGeom prst="rect">
            <a:avLst/>
          </a:prstGeom>
          <a:ln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3ADF40-1101-4FC2-A3F4-23BA1AC082B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86" y="3123851"/>
            <a:ext cx="2839085" cy="3676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4AC5FA-A8FA-4852-8E0A-551FB377C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946" y="3200048"/>
            <a:ext cx="2856857" cy="367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4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4A8921-88BE-4CE2-AE25-7C57F294B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57CC38-C654-4A97-935B-AC12FF1F8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128" y="0"/>
            <a:ext cx="7977872" cy="2621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B17467-A066-44A1-A07F-DAE9A7470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11" y="240868"/>
            <a:ext cx="3750288" cy="1953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5E79A1-A5A8-4786-A114-98A61313E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224" y="2268772"/>
            <a:ext cx="6883841" cy="458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9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4A8921-88BE-4CE2-AE25-7C57F294B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7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BEE65F-ACB1-4A08-AFB6-006782EAF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606" y="274178"/>
            <a:ext cx="7600031" cy="25404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30D2F-8B60-4A71-9C0B-E24D445D4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521" y="3376341"/>
            <a:ext cx="9036958" cy="3424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618887-47A9-48F5-B6DF-C15712B9F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63" y="159878"/>
            <a:ext cx="4008892" cy="309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95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4B8578-9700-40DB-9907-F1B86FBF3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88" y="775528"/>
            <a:ext cx="8633185" cy="608247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4A8921-88BE-4CE2-AE25-7C57F294B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8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DEF27A-7B77-4F3D-90BF-D4F90A000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565885" cy="17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85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4A8921-88BE-4CE2-AE25-7C57F294B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78336C-E678-407E-BA83-E4610FE2C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32493"/>
          <a:stretch/>
        </p:blipFill>
        <p:spPr>
          <a:xfrm>
            <a:off x="0" y="0"/>
            <a:ext cx="4937760" cy="2990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4C9E5E-599E-4770-B5EC-44FE2C927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5" y="1096509"/>
            <a:ext cx="8905875" cy="4664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1333DB-EE1E-4D23-B642-0889F833B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9" y="4482419"/>
            <a:ext cx="4477701" cy="213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4312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3_MO - v4.pptx" id="{D5AEBA98-7BE2-4600-B726-C10F88B0D5DD}" vid="{80972332-D852-4500-B88A-BEF94A57E0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AD4E0F-D5B9-4E85-A9F9-55FB534FCA93}">
  <ds:schemaRefs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0E7F611-2872-4820-B95F-32B269E9A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225D5A-3A69-457C-B7D4-425712F5D4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54</TotalTime>
  <Words>127</Words>
  <Application>Microsoft Office PowerPoint</Application>
  <PresentationFormat>Widescreen</PresentationFormat>
  <Paragraphs>23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Gill Sans MT</vt:lpstr>
      <vt:lpstr>Wingdings</vt:lpstr>
      <vt:lpstr>Wingdings 2</vt:lpstr>
      <vt:lpstr>DividendVTI</vt:lpstr>
      <vt:lpstr>Early world history</vt:lpstr>
      <vt:lpstr>Brief Overview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name of course here (Regents United States History and Government or Regents Global History and Geography)</dc:title>
  <dc:creator>Nick Stamoulacatos</dc:creator>
  <cp:lastModifiedBy>Cesta, Amanda</cp:lastModifiedBy>
  <cp:revision>14</cp:revision>
  <dcterms:created xsi:type="dcterms:W3CDTF">2020-10-20T14:00:54Z</dcterms:created>
  <dcterms:modified xsi:type="dcterms:W3CDTF">2021-01-12T16:46:10Z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