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5" r:id="rId4"/>
    <p:sldMasterId id="2147483745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9" r:id="rId7"/>
    <p:sldId id="380" r:id="rId8"/>
    <p:sldId id="381" r:id="rId9"/>
    <p:sldId id="382" r:id="rId10"/>
    <p:sldId id="3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6D37A0-F398-4276-AAF6-E62AA90BC9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6B402-FD6E-4995-8160-C6DD76DAAC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37F7A-782D-430C-B7DE-046B665BEF14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A7967-B488-405D-84A2-64F6D9128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5115A-3EB4-4B47-8F4B-4F42519BF9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885D5-D443-4228-8B2C-B9DF9A30D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9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CEED-E5F4-4698-B012-83262916D7B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2F9AB-3C90-481E-8C34-4F549BF455D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7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D2F9AB-3C90-481E-8C34-4F549BF455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1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73816531-CCD3-4909-A41B-EAB1049BDA8C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FB45199-F13E-4CB5-AF62-71432CD4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380092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244562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5530" y="457200"/>
            <a:ext cx="357739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55530" y="2057400"/>
            <a:ext cx="3577934" cy="3862388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lang="ru-RU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06000" indent="-306000">
              <a:defRPr/>
            </a:lvl2pPr>
            <a:lvl3pPr marL="306000" indent="-306000">
              <a:defRPr/>
            </a:lvl3pPr>
            <a:lvl4pPr marL="306000" indent="-306000">
              <a:defRPr/>
            </a:lvl4pPr>
            <a:lvl5pPr marL="306000" indent="-306000">
              <a:defRPr/>
            </a:lvl5pPr>
          </a:lstStyle>
          <a:p>
            <a:pPr marL="216000" lvl="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Click to edit Master text styles</a:t>
            </a:r>
          </a:p>
          <a:p>
            <a:pPr marL="216000" lvl="1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" panose="05000000000000000000" pitchFamily="2" charset="2"/>
              <a:buChar char="§"/>
            </a:pPr>
            <a:r>
              <a:rPr lang="en-US" noProof="0"/>
              <a:t>Second level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695AAC-8311-4518-A219-DE58BF92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9179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9868" y="5356067"/>
            <a:ext cx="3625595" cy="1000782"/>
          </a:xfrm>
          <a:solidFill>
            <a:srgbClr val="465359"/>
          </a:solidFill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869" y="453642"/>
            <a:ext cx="3625595" cy="4826023"/>
          </a:xfrm>
          <a:solidFill>
            <a:schemeClr val="accent1"/>
          </a:solidFill>
        </p:spPr>
        <p:txBody>
          <a:bodyPr tIns="0" bIns="0" anchor="ctr" anchorCtr="0">
            <a:noAutofit/>
          </a:bodyPr>
          <a:lstStyle>
            <a:lvl1pPr algn="ctr"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766" y="453642"/>
            <a:ext cx="7602421" cy="5903207"/>
          </a:xfrm>
          <a:solidFill>
            <a:schemeClr val="bg1">
              <a:lumMod val="85000"/>
            </a:schemeClr>
          </a:solidFill>
        </p:spPr>
        <p:txBody>
          <a:bodyPr lIns="457200" tIns="457200"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fld id="{670A55AC-ADB5-440D-AFFF-99C1406F297F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dirty="0"/>
              <a:t>Teach a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81F13A5-61B9-419A-9B13-8BD37BE2841E}"/>
              </a:ext>
            </a:extLst>
          </p:cNvPr>
          <p:cNvSpPr/>
          <p:nvPr userDrawn="1"/>
        </p:nvSpPr>
        <p:spPr>
          <a:xfrm>
            <a:off x="446532" y="4199467"/>
            <a:ext cx="11296732" cy="2191098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26" y="4262316"/>
            <a:ext cx="9391524" cy="98833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B084B74-38B3-42C8-B8E4-A0D13B059E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325" y="606425"/>
            <a:ext cx="11304588" cy="3536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EB5327-3B98-4D40-987B-863866194F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8863" y="5303610"/>
            <a:ext cx="9391888" cy="61436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>
                    <a:lumMod val="75000"/>
                  </a:schemeClr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052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19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7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44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03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44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3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3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CE9E340-46EE-4A5F-9C9B-315AD29A92C5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9F479D-7533-4EEF-A06F-7CD2FE3DB90D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7033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7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962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92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CE4CA-34EA-472D-A23C-1DE165FC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1173-613F-48B1-B860-00397875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4036C93-814B-4155-A748-7731CA60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4EE69F-D906-40FA-8109-46DF1B1A16FA}"/>
              </a:ext>
            </a:extLst>
          </p:cNvPr>
          <p:cNvSpPr>
            <a:spLocks noChangeAspect="1"/>
          </p:cNvSpPr>
          <p:nvPr userDrawn="1"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DC41C5E-3615-4EA8-B8E6-E2B19625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9555D9C2-1EA2-4557-9496-E7AEA7A12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A464C6A4-3497-4DA5-945D-7A771E38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1C3F39A-C070-4EEB-9285-4EFBEE5FB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7E4AC67-32FA-4B42-9340-5E57C82F7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22525-79A2-451F-9944-47D4183A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B8C25-AF44-4D9D-A667-69D9A92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54790-C8AC-4CF8-8E89-80C5C90F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0220C-6241-4A3B-9017-445FC82876DD}"/>
              </a:ext>
            </a:extLst>
          </p:cNvPr>
          <p:cNvSpPr>
            <a:spLocks noChangeAspect="1"/>
          </p:cNvSpPr>
          <p:nvPr userDrawn="1"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206A44-565D-4C18-8891-86387B901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41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A4B42F-2C80-4037-BF8E-C209D59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35376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56474-3A38-4097-8649-FAF662D8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35376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FF907DD0-6A5F-4994-AB77-82E29722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35376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9021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BF3AA-AA64-40B2-94AA-203129687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44EA1-5452-4A23-B72D-9B65C311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A5BB48A-749C-4DBB-8723-91ACE9CE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70AE1-0373-4B8E-9C6F-A87681145315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4CFD6FA-0DEF-4E30-82DA-0BAB26B4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1EE411-05BB-43B4-BF85-422243003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C2A48C1-57D3-4A3D-B843-6ACC41EE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27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740D193-BF72-46A1-AFE9-DA960BA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47352EA-4890-4FE1-97BD-8CCB09F58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EBAE269-6AC1-4BFB-8694-696AFD04DC84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67E35A4-831E-477F-9962-C62C2A649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1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42275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29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935A1-3DFF-457D-8C70-E337C3D84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529" y="2057400"/>
            <a:ext cx="3790884" cy="3811588"/>
          </a:xfrm>
        </p:spPr>
        <p:txBody>
          <a:bodyPr/>
          <a:lstStyle>
            <a:lvl1pPr marL="216000" indent="-216000">
              <a:lnSpc>
                <a:spcPct val="90000"/>
              </a:lnSpc>
              <a:buFont typeface="Wingdings" panose="05000000000000000000" pitchFamily="2" charset="2"/>
              <a:buChar char="§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620A17C-5577-4021-9044-146DC609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268622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with Capti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42E67-35F4-4EC2-B5B4-6D02111ED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1959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553049D-F1F2-4E3C-B0A3-D2BCB35B18A8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047164" y="641101"/>
            <a:ext cx="3702877" cy="57494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1EB1F-E7C6-4FF7-BE74-BEF6056B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57" y="457200"/>
            <a:ext cx="3790884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B7143-9C17-4A62-9B23-F2717C50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/>
          <a:lstStyle/>
          <a:p>
            <a:fld id="{91CD4B7E-D172-41E4-BE36-64B5A7E393CD}" type="datetimeFigureOut">
              <a:rPr lang="en-US" noProof="0" smtClean="0"/>
              <a:t>1/19/2021</a:t>
            </a:fld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075C-AB97-4D80-BF0E-6D96D0A8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95363" y="6423914"/>
            <a:ext cx="1052510" cy="365125"/>
          </a:xfrm>
        </p:spPr>
        <p:txBody>
          <a:bodyPr/>
          <a:lstStyle/>
          <a:p>
            <a:fld id="{F603CDE5-C1D8-4EDD-870F-A498BAFA520F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8C645043-BE6A-4D32-ACA9-AB593DA6BC9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4457" y="2057400"/>
            <a:ext cx="3791456" cy="38623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D444C08-6A3A-4BFB-9494-43F3DE33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101" y="6423914"/>
            <a:ext cx="6818262" cy="365125"/>
          </a:xfrm>
        </p:spPr>
        <p:txBody>
          <a:bodyPr/>
          <a:lstStyle/>
          <a:p>
            <a:pPr algn="l"/>
            <a:r>
              <a:rPr lang="en-US" noProof="0" dirty="0"/>
              <a:t>Teach a Course</a:t>
            </a:r>
          </a:p>
        </p:txBody>
      </p:sp>
    </p:spTree>
    <p:extLst>
      <p:ext uri="{BB962C8B-B14F-4D97-AF65-F5344CB8AC3E}">
        <p14:creationId xmlns:p14="http://schemas.microsoft.com/office/powerpoint/2010/main" val="144552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7F1CA9-BED2-4756-8AEF-E0F68B0488B6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940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Teach a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363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6120"/>
            <a:ext cx="3703320" cy="9360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6120"/>
            <a:ext cx="3703320" cy="9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87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40" r:id="rId8"/>
    <p:sldLayoutId id="2147483741" r:id="rId9"/>
    <p:sldLayoutId id="2147483742" r:id="rId10"/>
    <p:sldLayoutId id="2147483739" r:id="rId11"/>
    <p:sldLayoutId id="2147483744" r:id="rId1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6D20-4DD9-477A-A86E-6F2344E569CB}" type="datetimeFigureOut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47D0-4978-4112-AA5E-A75C2548E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7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AA242D-B507-4381-A8CB-EFA346570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2723" y="850791"/>
            <a:ext cx="3202016" cy="419828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Regents global history </a:t>
            </a:r>
            <a:r>
              <a:rPr lang="en-US" sz="2800">
                <a:solidFill>
                  <a:srgbClr val="FFFFFF"/>
                </a:solidFill>
              </a:rPr>
              <a:t>and geography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4068D-37AE-4B7D-BC75-216B123A6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>
                    <a:lumMod val="25000"/>
                    <a:lumOff val="75000"/>
                    <a:alpha val="75000"/>
                  </a:schemeClr>
                </a:solidFill>
              </a:rPr>
              <a:t>The middle east after </a:t>
            </a:r>
            <a:r>
              <a:rPr lang="en-US" sz="1800" dirty="0" err="1">
                <a:solidFill>
                  <a:schemeClr val="tx2">
                    <a:lumMod val="25000"/>
                    <a:lumOff val="75000"/>
                    <a:alpha val="75000"/>
                  </a:schemeClr>
                </a:solidFill>
              </a:rPr>
              <a:t>wwii</a:t>
            </a:r>
            <a:endParaRPr lang="en-US" sz="1800" dirty="0">
              <a:solidFill>
                <a:schemeClr val="tx2">
                  <a:lumMod val="25000"/>
                  <a:lumOff val="75000"/>
                  <a:alpha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46DF9-DAF6-4F9D-AE66-91966E4DD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953" y="466538"/>
            <a:ext cx="5004356" cy="592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B21AD-0690-47F7-B03F-21C935D3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CDE5-C1D8-4EDD-870F-A498BAFA520F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308F76-D145-4F77-B851-6F931691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Overview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190E9-E37E-4687-B6D6-995C393C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250892"/>
            <a:ext cx="5514807" cy="536005"/>
          </a:xfrm>
        </p:spPr>
        <p:txBody>
          <a:bodyPr/>
          <a:lstStyle/>
          <a:p>
            <a:r>
              <a:rPr lang="en-US" sz="2000" dirty="0"/>
              <a:t>New York Social Studies Framework Connection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ED47E-6DE9-4259-834B-51F1686D33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10.7 DECOLONIZATION AND NATIONALISM (1900–2000): Nationalist and decolonization movements employed a variety of methods, including nonviolent resistance and armed struggle. Tensions and conflicts often continued after independence as new challenges arose. (Standards: 2, 3, 4, 5; Themes: TCC, GEO, SOC, GOV, CIV,) 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E530DF-05F8-42C7-94B3-72485D578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709" y="2250892"/>
            <a:ext cx="5393100" cy="553373"/>
          </a:xfrm>
        </p:spPr>
        <p:txBody>
          <a:bodyPr/>
          <a:lstStyle/>
          <a:p>
            <a:r>
              <a:rPr lang="en-US" dirty="0"/>
              <a:t>Key Social Studies Terms to Look for: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D6FE0F-15FE-4393-855D-EA9B5E4EB4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Palestine Liberation Organization (PLO)</a:t>
            </a:r>
          </a:p>
          <a:p>
            <a:r>
              <a:rPr lang="en-US" dirty="0"/>
              <a:t>Camp David Accords </a:t>
            </a:r>
          </a:p>
          <a:p>
            <a:r>
              <a:rPr lang="en-US" dirty="0"/>
              <a:t>Islamic Fundamentalism</a:t>
            </a:r>
          </a:p>
          <a:p>
            <a:r>
              <a:rPr lang="en-US" dirty="0"/>
              <a:t>Theocracy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9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56578"/>
            <a:ext cx="9642765" cy="923827"/>
          </a:xfrm>
        </p:spPr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Creation of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01038"/>
            <a:ext cx="5660572" cy="6258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Israel created after WWII when the United Nations drew up a plan to partition Palestine into an Arab state and a Jewish state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Palestinians believe they should own the land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1948-1973: 4 major wars fought over the land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cs typeface="Arial" panose="020B0604020202020204" pitchFamily="34" charset="0"/>
              </a:rPr>
              <a:t>Palestine Liberation Organization (PLO)- </a:t>
            </a:r>
            <a:r>
              <a:rPr lang="en-US" sz="5400" dirty="0">
                <a:cs typeface="Arial" panose="020B0604020202020204" pitchFamily="34" charset="0"/>
              </a:rPr>
              <a:t>formed to destroy Israel and win self-rule for the Palestinians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cs typeface="Arial" panose="020B0604020202020204" pitchFamily="34" charset="0"/>
              </a:rPr>
              <a:t>Camp David Accords- </a:t>
            </a:r>
            <a:r>
              <a:rPr lang="en-US" sz="5400" dirty="0">
                <a:cs typeface="Arial" panose="020B0604020202020204" pitchFamily="34" charset="0"/>
              </a:rPr>
              <a:t>agreement brokered by U.S. President Jimmy Carter in 1978 between Egypt and Israel making peace between the two nations possible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Palestinians are still fighting for control</a:t>
            </a:r>
            <a:endParaRPr lang="en-US" sz="4400" dirty="0">
              <a:cs typeface="Arial" panose="020B0604020202020204" pitchFamily="34" charset="0"/>
            </a:endParaRPr>
          </a:p>
        </p:txBody>
      </p:sp>
      <p:pic>
        <p:nvPicPr>
          <p:cNvPr id="8194" name="Picture 2" descr="Image result for isra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71" y="767249"/>
            <a:ext cx="6460715" cy="455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88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56578"/>
            <a:ext cx="9642765" cy="923827"/>
          </a:xfrm>
        </p:spPr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Islamic Fundamentalism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1" y="701038"/>
            <a:ext cx="4598505" cy="6033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cs typeface="Arial" panose="020B0604020202020204" pitchFamily="34" charset="0"/>
              </a:rPr>
              <a:t>The belief that governments should create governments based on Islam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cs typeface="Arial" panose="020B0604020202020204" pitchFamily="34" charset="0"/>
              </a:rPr>
              <a:t>3 such governments are Iran, Afghanistan and Saudi Arabia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5400" b="1" dirty="0">
              <a:cs typeface="Arial" panose="020B0604020202020204" pitchFamily="34" charset="0"/>
            </a:endParaRPr>
          </a:p>
        </p:txBody>
      </p:sp>
      <p:pic>
        <p:nvPicPr>
          <p:cNvPr id="11266" name="Picture 2" descr="Image result for middle e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039" y="966372"/>
            <a:ext cx="7320961" cy="550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86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56578"/>
            <a:ext cx="9642765" cy="923827"/>
          </a:xfrm>
        </p:spPr>
        <p:txBody>
          <a:bodyPr>
            <a:normAutofit/>
          </a:bodyPr>
          <a:lstStyle/>
          <a:p>
            <a:r>
              <a:rPr lang="en-US" sz="6000" b="1" u="sng" dirty="0">
                <a:latin typeface="Arial" panose="020B0604020202020204" pitchFamily="34" charset="0"/>
                <a:cs typeface="Arial" panose="020B0604020202020204" pitchFamily="34" charset="0"/>
              </a:rPr>
              <a:t>Iranian Revolution (1979)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01038"/>
            <a:ext cx="6622474" cy="6033591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Unpopular Shah Pahlavi (American supported dictator) overthrown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b="1" dirty="0">
                <a:cs typeface="Arial" panose="020B0604020202020204" pitchFamily="34" charset="0"/>
              </a:rPr>
              <a:t>Ayatollah Khomeini </a:t>
            </a:r>
            <a:r>
              <a:rPr lang="en-US" sz="5400" dirty="0">
                <a:cs typeface="Arial" panose="020B0604020202020204" pitchFamily="34" charset="0"/>
              </a:rPr>
              <a:t>takes control and creates an Islamic republic based on </a:t>
            </a:r>
            <a:r>
              <a:rPr lang="en-US" sz="5400" b="1" dirty="0">
                <a:cs typeface="Arial" panose="020B0604020202020204" pitchFamily="34" charset="0"/>
              </a:rPr>
              <a:t>Islamic fundamental beliefs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cs typeface="Arial" panose="020B0604020202020204" pitchFamily="34" charset="0"/>
              </a:rPr>
              <a:t>Iranian government was extremely hostile to the West, especially the U.S.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cs typeface="Arial" panose="020B0604020202020204" pitchFamily="34" charset="0"/>
              </a:rPr>
              <a:t>Government required strict adherence to Islamic fundamental beliefs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cs typeface="Arial" panose="020B0604020202020204" pitchFamily="34" charset="0"/>
              </a:rPr>
              <a:t>Rights were taken from women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cs typeface="Arial" panose="020B0604020202020204" pitchFamily="34" charset="0"/>
              </a:rPr>
              <a:t>Iran encouraged Muslims in other countries to work to overthrow secular governments and establish Islamic republics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5400" dirty="0">
                <a:cs typeface="Arial" panose="020B0604020202020204" pitchFamily="34" charset="0"/>
              </a:rPr>
              <a:t>Iran is still a theocracy today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5400" b="1" dirty="0">
              <a:cs typeface="Arial" panose="020B0604020202020204" pitchFamily="34" charset="0"/>
            </a:endParaRPr>
          </a:p>
        </p:txBody>
      </p:sp>
      <p:pic>
        <p:nvPicPr>
          <p:cNvPr id="12290" name="Picture 2" descr="Image result for middle e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108" y="885370"/>
            <a:ext cx="5342941" cy="3686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Image result for ayatollah khomei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460" y="3265713"/>
            <a:ext cx="5093589" cy="334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62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media-2.web.britannica.com/eb-media/33/37833-004-1C07D2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7624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urkishtravelblog.com/wp-content/uploads/2010/07/Atatu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57" y="11845"/>
            <a:ext cx="5631543" cy="683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9028"/>
            <a:ext cx="5476240" cy="64633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SHAH PAHLAVI OF IRAN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0457" y="23282"/>
            <a:ext cx="5631543" cy="64633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KEMAL ATATURK OF TURKEY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9257" y="4598531"/>
            <a:ext cx="6415315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BOTH LEADERS WANTED TO WESTERNIZE AND MODERNIZE THEIR NATIONS…ATATURK WAS MORE SUCCESSFUL AS SHAH PAHLAVI WAS OVERTHROWN IN 1979</a:t>
            </a:r>
          </a:p>
        </p:txBody>
      </p:sp>
    </p:spTree>
    <p:extLst>
      <p:ext uri="{BB962C8B-B14F-4D97-AF65-F5344CB8AC3E}">
        <p14:creationId xmlns:p14="http://schemas.microsoft.com/office/powerpoint/2010/main" val="200092578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2F41"/>
      </a:dk2>
      <a:lt2>
        <a:srgbClr val="E2E6E8"/>
      </a:lt2>
      <a:accent1>
        <a:srgbClr val="CE7242"/>
      </a:accent1>
      <a:accent2>
        <a:srgbClr val="BC303B"/>
      </a:accent2>
      <a:accent3>
        <a:srgbClr val="CE4287"/>
      </a:accent3>
      <a:accent4>
        <a:srgbClr val="BC30AF"/>
      </a:accent4>
      <a:accent5>
        <a:srgbClr val="A042CE"/>
      </a:accent5>
      <a:accent6>
        <a:srgbClr val="6444C2"/>
      </a:accent6>
      <a:hlink>
        <a:srgbClr val="3B8AB3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-Corporate_Teach a Course_03_MO - v4.pptx" id="{D5AEBA98-7BE2-4600-B726-C10F88B0D5DD}" vid="{80972332-D852-4500-B88A-BEF94A57E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AD4E0F-D5B9-4E85-A9F9-55FB534FCA93}">
  <ds:schemaRefs>
    <ds:schemaRef ds:uri="http://www.w3.org/XML/1998/namespace"/>
    <ds:schemaRef ds:uri="71af3243-3dd4-4a8d-8c0d-dd76da1f02a5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16c05727-aa75-4e4a-9b5f-8a80a1165891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1225D5A-3A69-457C-B7D4-425712F5D4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E7F611-2872-4820-B95F-32B269E9A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corporate teach a course</Template>
  <TotalTime>184</TotalTime>
  <Words>318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Wingdings</vt:lpstr>
      <vt:lpstr>Wingdings 2</vt:lpstr>
      <vt:lpstr>DividendVTI</vt:lpstr>
      <vt:lpstr>Office Theme</vt:lpstr>
      <vt:lpstr>Regents global history and geography </vt:lpstr>
      <vt:lpstr>Brief Overview </vt:lpstr>
      <vt:lpstr>Creation of Israel</vt:lpstr>
      <vt:lpstr>Islamic Fundamentalism</vt:lpstr>
      <vt:lpstr>Iranian Revolution (1979)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name of course here (Regents United States History and Government or Regents Global History and Geography)</dc:title>
  <dc:creator>Nick Stamoulacatos</dc:creator>
  <cp:lastModifiedBy>Cesta, Amanda</cp:lastModifiedBy>
  <cp:revision>20</cp:revision>
  <dcterms:created xsi:type="dcterms:W3CDTF">2020-10-20T14:00:54Z</dcterms:created>
  <dcterms:modified xsi:type="dcterms:W3CDTF">2021-01-19T19:33:50Z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