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  <p:sldMasterId id="2147483745" r:id="rId5"/>
  </p:sldMasterIdLst>
  <p:notesMasterIdLst>
    <p:notesMasterId r:id="rId14"/>
  </p:notesMasterIdLst>
  <p:handoutMasterIdLst>
    <p:handoutMasterId r:id="rId15"/>
  </p:handoutMasterIdLst>
  <p:sldIdLst>
    <p:sldId id="256" r:id="rId6"/>
    <p:sldId id="259" r:id="rId7"/>
    <p:sldId id="386" r:id="rId8"/>
    <p:sldId id="387" r:id="rId9"/>
    <p:sldId id="392" r:id="rId10"/>
    <p:sldId id="389" r:id="rId11"/>
    <p:sldId id="390" r:id="rId12"/>
    <p:sldId id="3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40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6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0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6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16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67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2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14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96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20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6D20-4DD9-477A-A86E-6F2344E569C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9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Regents global history </a:t>
            </a:r>
            <a:r>
              <a:rPr lang="en-US" sz="2800">
                <a:solidFill>
                  <a:srgbClr val="FFFFFF"/>
                </a:solidFill>
              </a:rPr>
              <a:t>and geography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Collapse of communism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C40B7-1EFA-43F2-817C-F6B5E48C5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05" y="457199"/>
            <a:ext cx="7780905" cy="58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10.6 UNRESOLVED GLOBAL CONFLICT (1945–1991: THE COLD WAR): The second half of the 20th century was shaped by the Cold War, a legacy of World War II. The United States and the Soviet Union emerged as global superpowers engaged in ideological, political, economic, and military competition. (Standards: 2, 3, 4, 5; Themes: TCC, GOV, ECO, TECH, EXCH) </a:t>
            </a:r>
          </a:p>
          <a:p>
            <a:pPr marL="0" indent="0">
              <a:buNone/>
            </a:pPr>
            <a:r>
              <a:rPr lang="en-US" dirty="0"/>
              <a:t>10.6c The end of the Cold War and the collapse of the communist bloc in Europe had a global impact. </a:t>
            </a:r>
          </a:p>
          <a:p>
            <a:pPr marL="0" indent="0">
              <a:buNone/>
            </a:pPr>
            <a:r>
              <a:rPr lang="en-US" dirty="0"/>
              <a:t> Students will investigate the political reforms of glasnost and economic reforms of perestroika. </a:t>
            </a:r>
          </a:p>
          <a:p>
            <a:pPr marL="0" indent="0">
              <a:buNone/>
            </a:pPr>
            <a:r>
              <a:rPr lang="en-US" dirty="0"/>
              <a:t>Students will examine the impacts of those reforms within the Soviet Union, on the Soviet communist bloc, and in the world.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Perestroika</a:t>
            </a:r>
          </a:p>
          <a:p>
            <a:r>
              <a:rPr lang="en-US" dirty="0"/>
              <a:t>Glasnost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6" y="-4173"/>
            <a:ext cx="12112184" cy="923827"/>
          </a:xfrm>
        </p:spPr>
        <p:txBody>
          <a:bodyPr>
            <a:no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COLLAPSE OF COMMUNISM IN USSR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701038"/>
            <a:ext cx="12192001" cy="603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cs typeface="Arial" panose="020B0604020202020204" pitchFamily="34" charset="0"/>
              </a:rPr>
              <a:t>Between 1989 and 1991, the Cold War ended and Communism disappeared from Europe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400" b="1" dirty="0">
              <a:cs typeface="Arial" panose="020B0604020202020204" pitchFamily="34" charset="0"/>
            </a:endParaRPr>
          </a:p>
        </p:txBody>
      </p:sp>
      <p:pic>
        <p:nvPicPr>
          <p:cNvPr id="14338" name="Picture 2" descr="Image result for soviet u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2206171"/>
            <a:ext cx="11953184" cy="465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8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6" y="-4173"/>
            <a:ext cx="12112184" cy="923827"/>
          </a:xfrm>
        </p:spPr>
        <p:txBody>
          <a:bodyPr>
            <a:no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COLLAPSE OF COMMUNISM IN USSR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6" y="824409"/>
            <a:ext cx="6421819" cy="60335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cs typeface="Arial" panose="020B0604020202020204" pitchFamily="34" charset="0"/>
              </a:rPr>
              <a:t>Mikhail Gorbachev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Wanted to end Cold War tensions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Reformed government and economy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4000" b="1" u="sng" dirty="0">
                <a:cs typeface="Arial" panose="020B0604020202020204" pitchFamily="34" charset="0"/>
              </a:rPr>
              <a:t>Perestroika</a:t>
            </a:r>
            <a:r>
              <a:rPr lang="en-US" sz="4000" dirty="0">
                <a:cs typeface="Arial" panose="020B0604020202020204" pitchFamily="34" charset="0"/>
              </a:rPr>
              <a:t>: USSR changes from communist to capitalist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4000" b="1" u="sng" dirty="0">
                <a:cs typeface="Arial" panose="020B0604020202020204" pitchFamily="34" charset="0"/>
              </a:rPr>
              <a:t>Glasnost</a:t>
            </a:r>
            <a:r>
              <a:rPr lang="en-US" sz="4000" dirty="0">
                <a:cs typeface="Arial" panose="020B0604020202020204" pitchFamily="34" charset="0"/>
              </a:rPr>
              <a:t>: allowed more freedom of speech in USSR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cs typeface="Arial" panose="020B0604020202020204" pitchFamily="34" charset="0"/>
              </a:rPr>
              <a:t>Soviet leader when USSR falls apart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4800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400" b="1" dirty="0">
              <a:cs typeface="Arial" panose="020B0604020202020204" pitchFamily="34" charset="0"/>
            </a:endParaRPr>
          </a:p>
        </p:txBody>
      </p:sp>
      <p:pic>
        <p:nvPicPr>
          <p:cNvPr id="16386" name="Picture 2" descr="Image result for mikhail gorbachev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78" y="824409"/>
            <a:ext cx="5111850" cy="33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perestroika and glasno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16296"/>
          <a:stretch/>
        </p:blipFill>
        <p:spPr bwMode="auto">
          <a:xfrm>
            <a:off x="6407963" y="3754119"/>
            <a:ext cx="5690365" cy="30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powerpoint.officeapps.live.com/pods/GetClipboardImage.ashx?Id=6ad7d5d7-40ce-46bb-9624-135351dc7bca&amp;DC=PUS3&amp;wdoverrides=GetClipboardImageEnabled:true">
            <a:extLst>
              <a:ext uri="{FF2B5EF4-FFF2-40B4-BE49-F238E27FC236}">
                <a16:creationId xmlns:a16="http://schemas.microsoft.com/office/drawing/2014/main" id="{859A6379-97B1-4E72-A05E-C7DEA2E7A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0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D045DC-5273-4A63-8DB4-50935B52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154" y="2326705"/>
            <a:ext cx="7428011" cy="3974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6" y="-4173"/>
            <a:ext cx="12112184" cy="923827"/>
          </a:xfrm>
        </p:spPr>
        <p:txBody>
          <a:bodyPr>
            <a:no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COLLAPSE OF COMMUNISM IN USSR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824409"/>
            <a:ext cx="6109855" cy="603359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​Timeline</a:t>
            </a:r>
          </a:p>
          <a:p>
            <a:pPr fontAlgn="base"/>
            <a:r>
              <a:rPr lang="en-US" dirty="0"/>
              <a:t>1991- Soviet republics began regaining their independence​</a:t>
            </a:r>
          </a:p>
          <a:p>
            <a:pPr lvl="1" fontAlgn="base"/>
            <a:r>
              <a:rPr lang="en-US" dirty="0"/>
              <a:t>These non-Russian republics opposed Russian domination​</a:t>
            </a:r>
          </a:p>
          <a:p>
            <a:pPr fontAlgn="base"/>
            <a:r>
              <a:rPr lang="en-US" dirty="0"/>
              <a:t>Mid-1991- communists tried to overthrow Gorbachev​</a:t>
            </a:r>
          </a:p>
          <a:p>
            <a:pPr fontAlgn="base"/>
            <a:r>
              <a:rPr lang="en-US" dirty="0"/>
              <a:t>Gorbachev’s reforms had helped to end communism throughout Eastern Europe and break up the Soviet Union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4" name="AutoShape 2" descr="https://powerpoint.officeapps.live.com/pods/GetClipboardImage.ashx?Id=6ad7d5d7-40ce-46bb-9624-135351dc7bca&amp;DC=PUS3&amp;wdoverrides=GetClipboardImageEnabled:true">
            <a:extLst>
              <a:ext uri="{FF2B5EF4-FFF2-40B4-BE49-F238E27FC236}">
                <a16:creationId xmlns:a16="http://schemas.microsoft.com/office/drawing/2014/main" id="{859A6379-97B1-4E72-A05E-C7DEA2E7A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5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6" y="-4173"/>
            <a:ext cx="12112184" cy="923827"/>
          </a:xfrm>
        </p:spPr>
        <p:txBody>
          <a:bodyPr>
            <a:no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COLLAPSE OF COMMUNISM IN USSR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824409"/>
            <a:ext cx="5684406" cy="603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cs typeface="Arial" panose="020B0604020202020204" pitchFamily="34" charset="0"/>
              </a:rPr>
              <a:t>Boris Yeltsin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First democratically elected leader of the USSR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Struggled to make transition from communism to democracy​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Industries and farms were privatized​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Economy still suffered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400" b="1" dirty="0">
              <a:cs typeface="Arial" panose="020B0604020202020204" pitchFamily="34" charset="0"/>
            </a:endParaRPr>
          </a:p>
        </p:txBody>
      </p:sp>
      <p:pic>
        <p:nvPicPr>
          <p:cNvPr id="17410" name="Picture 2" descr="Image result for yelt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824409"/>
            <a:ext cx="6521450" cy="43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perestroika and glasno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16296"/>
          <a:stretch/>
        </p:blipFill>
        <p:spPr bwMode="auto">
          <a:xfrm>
            <a:off x="6407963" y="3754119"/>
            <a:ext cx="5690365" cy="30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51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6" y="-4173"/>
            <a:ext cx="12112184" cy="923827"/>
          </a:xfrm>
        </p:spPr>
        <p:txBody>
          <a:bodyPr>
            <a:no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THE COLLAPSE OF COMMUNISM IN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6" y="824409"/>
            <a:ext cx="12112183" cy="603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Throughout the Cold War, Germany had been divided into two nations: East Germany and West Germany</a:t>
            </a:r>
            <a:endParaRPr lang="en-US" sz="3600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400" b="1" dirty="0">
              <a:cs typeface="Arial" panose="020B0604020202020204" pitchFamily="34" charset="0"/>
            </a:endParaRPr>
          </a:p>
        </p:txBody>
      </p:sp>
      <p:pic>
        <p:nvPicPr>
          <p:cNvPr id="19458" name="Picture 2" descr="Image result for east and west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08" y="2078711"/>
            <a:ext cx="6813550" cy="477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36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6" y="-4173"/>
            <a:ext cx="12112184" cy="923827"/>
          </a:xfrm>
        </p:spPr>
        <p:txBody>
          <a:bodyPr>
            <a:no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THE COLLAPSE OF COMMUNISM IN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6" y="824409"/>
            <a:ext cx="6427908" cy="603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1989: Fall of the Berlin Wall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Symbolic fall of Communism and USSR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0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4400" b="1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400" b="1" dirty="0">
              <a:cs typeface="Arial" panose="020B0604020202020204" pitchFamily="34" charset="0"/>
            </a:endParaRPr>
          </a:p>
        </p:txBody>
      </p:sp>
      <p:pic>
        <p:nvPicPr>
          <p:cNvPr id="20482" name="Picture 2" descr="Image result for fall of the berlin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71" y="824409"/>
            <a:ext cx="5076844" cy="33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germany 1990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35" y="2674232"/>
            <a:ext cx="4006076" cy="406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88683-0AC8-4BD3-AE61-937813D70F16}"/>
              </a:ext>
            </a:extLst>
          </p:cNvPr>
          <p:cNvSpPr txBox="1"/>
          <p:nvPr/>
        </p:nvSpPr>
        <p:spPr>
          <a:xfrm>
            <a:off x="5628090" y="4779394"/>
            <a:ext cx="58747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1990: Germany is reunited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End of Cold War division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1476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AD4E0F-D5B9-4E85-A9F9-55FB534FCA93}">
  <ds:schemaRefs>
    <ds:schemaRef ds:uri="http://www.w3.org/XML/1998/namespace"/>
    <ds:schemaRef ds:uri="http://schemas.microsoft.com/office/2006/documentManagement/types"/>
    <ds:schemaRef ds:uri="http://purl.org/dc/dcmitype/"/>
    <ds:schemaRef ds:uri="71af3243-3dd4-4a8d-8c0d-dd76da1f02a5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37</TotalTime>
  <Words>313</Words>
  <Application>Microsoft Office PowerPoint</Application>
  <PresentationFormat>Widescreen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Wingdings</vt:lpstr>
      <vt:lpstr>Wingdings 2</vt:lpstr>
      <vt:lpstr>DividendVTI</vt:lpstr>
      <vt:lpstr>Office Theme</vt:lpstr>
      <vt:lpstr>Regents global history and geography </vt:lpstr>
      <vt:lpstr>Brief Overview </vt:lpstr>
      <vt:lpstr>THE COLLAPSE OF COMMUNISM IN USSR</vt:lpstr>
      <vt:lpstr>THE COLLAPSE OF COMMUNISM IN USSR</vt:lpstr>
      <vt:lpstr>THE COLLAPSE OF COMMUNISM IN USSR</vt:lpstr>
      <vt:lpstr>THE COLLAPSE OF COMMUNISM IN USSR</vt:lpstr>
      <vt:lpstr>THE COLLAPSE OF COMMUNISM IN GERMANY</vt:lpstr>
      <vt:lpstr>THE COLLAPSE OF COMMUNISM IN GERMANY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12</cp:revision>
  <dcterms:created xsi:type="dcterms:W3CDTF">2020-10-20T14:00:54Z</dcterms:created>
  <dcterms:modified xsi:type="dcterms:W3CDTF">2021-01-19T15:22:14Z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