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5"/>
  </p:handoutMasterIdLst>
  <p:sldIdLst>
    <p:sldId id="256" r:id="rId2"/>
    <p:sldId id="266" r:id="rId3"/>
    <p:sldId id="267" r:id="rId4"/>
    <p:sldId id="257" r:id="rId5"/>
    <p:sldId id="268" r:id="rId6"/>
    <p:sldId id="259" r:id="rId7"/>
    <p:sldId id="258" r:id="rId8"/>
    <p:sldId id="260" r:id="rId9"/>
    <p:sldId id="261" r:id="rId10"/>
    <p:sldId id="262" r:id="rId11"/>
    <p:sldId id="263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95B411-2014-5145-97B5-CDA53FB56F9A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D74F8E-EB99-A742-AA3A-437484336E24}">
      <dgm:prSet phldrT="[Text]"/>
      <dgm:spPr/>
      <dgm:t>
        <a:bodyPr/>
        <a:lstStyle/>
        <a:p>
          <a:r>
            <a:rPr lang="en-US" dirty="0" smtClean="0"/>
            <a:t>Nomads settled </a:t>
          </a:r>
          <a:r>
            <a:rPr lang="en-US" smtClean="0"/>
            <a:t>into villages</a:t>
          </a:r>
          <a:endParaRPr lang="en-US"/>
        </a:p>
      </dgm:t>
    </dgm:pt>
    <dgm:pt modelId="{E698E159-942C-7B48-9BE4-3E74EF15169C}" type="parTrans" cxnId="{092DA162-CB41-024D-9AA0-AD3F2A5DE67D}">
      <dgm:prSet/>
      <dgm:spPr/>
      <dgm:t>
        <a:bodyPr/>
        <a:lstStyle/>
        <a:p>
          <a:endParaRPr lang="en-US"/>
        </a:p>
      </dgm:t>
    </dgm:pt>
    <dgm:pt modelId="{CD401743-5001-5642-A72C-24F80BD2673B}" type="sibTrans" cxnId="{092DA162-CB41-024D-9AA0-AD3F2A5DE67D}">
      <dgm:prSet/>
      <dgm:spPr/>
      <dgm:t>
        <a:bodyPr/>
        <a:lstStyle/>
        <a:p>
          <a:endParaRPr lang="en-US"/>
        </a:p>
      </dgm:t>
    </dgm:pt>
    <dgm:pt modelId="{78E52530-9FED-4543-931C-E724A8D8A573}">
      <dgm:prSet phldrT="[Text]"/>
      <dgm:spPr/>
      <dgm:t>
        <a:bodyPr/>
        <a:lstStyle/>
        <a:p>
          <a:r>
            <a:rPr lang="en-US" dirty="0" smtClean="0"/>
            <a:t>Villages grew into cities where people began to divide the work</a:t>
          </a:r>
          <a:endParaRPr lang="en-US" dirty="0"/>
        </a:p>
      </dgm:t>
    </dgm:pt>
    <dgm:pt modelId="{106059F5-706F-D840-A346-CADCC6210EF6}" type="parTrans" cxnId="{F84A9341-56BC-344A-925A-CE86111C321D}">
      <dgm:prSet/>
      <dgm:spPr/>
      <dgm:t>
        <a:bodyPr/>
        <a:lstStyle/>
        <a:p>
          <a:endParaRPr lang="en-US"/>
        </a:p>
      </dgm:t>
    </dgm:pt>
    <dgm:pt modelId="{A21A9256-8363-9A4D-A0C8-6D02E9ED5794}" type="sibTrans" cxnId="{F84A9341-56BC-344A-925A-CE86111C321D}">
      <dgm:prSet/>
      <dgm:spPr/>
      <dgm:t>
        <a:bodyPr/>
        <a:lstStyle/>
        <a:p>
          <a:endParaRPr lang="en-US"/>
        </a:p>
      </dgm:t>
    </dgm:pt>
    <dgm:pt modelId="{897DA098-3185-7344-AE45-E14255A29A02}">
      <dgm:prSet phldrT="[Text]"/>
      <dgm:spPr/>
      <dgm:t>
        <a:bodyPr/>
        <a:lstStyle/>
        <a:p>
          <a:r>
            <a:rPr lang="en-US" dirty="0" smtClean="0"/>
            <a:t>Cities developed into civilizations with organized </a:t>
          </a:r>
          <a:r>
            <a:rPr lang="en-US" dirty="0" smtClean="0"/>
            <a:t>government</a:t>
          </a:r>
          <a:r>
            <a:rPr lang="en-US" dirty="0" smtClean="0"/>
            <a:t>, religion, job specialization, etc.</a:t>
          </a:r>
          <a:endParaRPr lang="en-US" dirty="0"/>
        </a:p>
      </dgm:t>
    </dgm:pt>
    <dgm:pt modelId="{02EBF9CE-874E-5A4B-9A89-5F911BE03815}" type="parTrans" cxnId="{2079B943-EDEE-564B-9899-801155C2A808}">
      <dgm:prSet/>
      <dgm:spPr/>
      <dgm:t>
        <a:bodyPr/>
        <a:lstStyle/>
        <a:p>
          <a:endParaRPr lang="en-US"/>
        </a:p>
      </dgm:t>
    </dgm:pt>
    <dgm:pt modelId="{2D8B595F-9785-B24D-B33D-FC541563A8CB}" type="sibTrans" cxnId="{2079B943-EDEE-564B-9899-801155C2A808}">
      <dgm:prSet/>
      <dgm:spPr/>
      <dgm:t>
        <a:bodyPr/>
        <a:lstStyle/>
        <a:p>
          <a:endParaRPr lang="en-US"/>
        </a:p>
      </dgm:t>
    </dgm:pt>
    <dgm:pt modelId="{DF00DB33-540E-6F49-8918-E3E26B88249B}" type="pres">
      <dgm:prSet presAssocID="{AB95B411-2014-5145-97B5-CDA53FB56F9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36B91D-6BE2-064E-B336-DBC00CB1D1EF}" type="pres">
      <dgm:prSet presAssocID="{AB95B411-2014-5145-97B5-CDA53FB56F9A}" presName="dummyMaxCanvas" presStyleCnt="0">
        <dgm:presLayoutVars/>
      </dgm:prSet>
      <dgm:spPr/>
    </dgm:pt>
    <dgm:pt modelId="{CCC91E4F-F3A1-8442-8559-5F3E1F331EFE}" type="pres">
      <dgm:prSet presAssocID="{AB95B411-2014-5145-97B5-CDA53FB56F9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4A13C-63F3-2E4A-8326-D1FACBE68EB3}" type="pres">
      <dgm:prSet presAssocID="{AB95B411-2014-5145-97B5-CDA53FB56F9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F5B20-BDC5-7647-A04A-5AD7D4F425BB}" type="pres">
      <dgm:prSet presAssocID="{AB95B411-2014-5145-97B5-CDA53FB56F9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42061-7E09-4144-8994-3017C74BDA81}" type="pres">
      <dgm:prSet presAssocID="{AB95B411-2014-5145-97B5-CDA53FB56F9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0827E-D257-4B48-ABD4-6995E0D5B0A4}" type="pres">
      <dgm:prSet presAssocID="{AB95B411-2014-5145-97B5-CDA53FB56F9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CBA3C-2EF3-CC44-BAC9-B3F07E72A2C0}" type="pres">
      <dgm:prSet presAssocID="{AB95B411-2014-5145-97B5-CDA53FB56F9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1482A-B590-5241-B3FE-C598E7BC7FF2}" type="pres">
      <dgm:prSet presAssocID="{AB95B411-2014-5145-97B5-CDA53FB56F9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1DD7A-5799-3048-9195-AFC2CF38051E}" type="pres">
      <dgm:prSet presAssocID="{AB95B411-2014-5145-97B5-CDA53FB56F9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E4FD4A-3CE2-184B-8CAE-4014A5824099}" type="presOf" srcId="{AED74F8E-EB99-A742-AA3A-437484336E24}" destId="{CCC91E4F-F3A1-8442-8559-5F3E1F331EFE}" srcOrd="0" destOrd="0" presId="urn:microsoft.com/office/officeart/2005/8/layout/vProcess5"/>
    <dgm:cxn modelId="{52A41FC5-9498-D845-A9AD-ECD976A638C1}" type="presOf" srcId="{897DA098-3185-7344-AE45-E14255A29A02}" destId="{BB2F5B20-BDC5-7647-A04A-5AD7D4F425BB}" srcOrd="0" destOrd="0" presId="urn:microsoft.com/office/officeart/2005/8/layout/vProcess5"/>
    <dgm:cxn modelId="{0ED8E769-4426-0748-A0F5-F7075170BBCC}" type="presOf" srcId="{A21A9256-8363-9A4D-A0C8-6D02E9ED5794}" destId="{6FA0827E-D257-4B48-ABD4-6995E0D5B0A4}" srcOrd="0" destOrd="0" presId="urn:microsoft.com/office/officeart/2005/8/layout/vProcess5"/>
    <dgm:cxn modelId="{433DDA31-6789-124E-B580-6C538A18A739}" type="presOf" srcId="{78E52530-9FED-4543-931C-E724A8D8A573}" destId="{2434A13C-63F3-2E4A-8326-D1FACBE68EB3}" srcOrd="0" destOrd="0" presId="urn:microsoft.com/office/officeart/2005/8/layout/vProcess5"/>
    <dgm:cxn modelId="{6A3F708E-CBD1-5E4F-B502-518CC071F0F1}" type="presOf" srcId="{AB95B411-2014-5145-97B5-CDA53FB56F9A}" destId="{DF00DB33-540E-6F49-8918-E3E26B88249B}" srcOrd="0" destOrd="0" presId="urn:microsoft.com/office/officeart/2005/8/layout/vProcess5"/>
    <dgm:cxn modelId="{BD92F60B-9518-BC4E-9ABD-702E7FC89F5A}" type="presOf" srcId="{78E52530-9FED-4543-931C-E724A8D8A573}" destId="{F6D1482A-B590-5241-B3FE-C598E7BC7FF2}" srcOrd="1" destOrd="0" presId="urn:microsoft.com/office/officeart/2005/8/layout/vProcess5"/>
    <dgm:cxn modelId="{2079B943-EDEE-564B-9899-801155C2A808}" srcId="{AB95B411-2014-5145-97B5-CDA53FB56F9A}" destId="{897DA098-3185-7344-AE45-E14255A29A02}" srcOrd="2" destOrd="0" parTransId="{02EBF9CE-874E-5A4B-9A89-5F911BE03815}" sibTransId="{2D8B595F-9785-B24D-B33D-FC541563A8CB}"/>
    <dgm:cxn modelId="{6AA9F014-7B35-FD42-82A4-E8F381D13761}" type="presOf" srcId="{897DA098-3185-7344-AE45-E14255A29A02}" destId="{5291DD7A-5799-3048-9195-AFC2CF38051E}" srcOrd="1" destOrd="0" presId="urn:microsoft.com/office/officeart/2005/8/layout/vProcess5"/>
    <dgm:cxn modelId="{092DA162-CB41-024D-9AA0-AD3F2A5DE67D}" srcId="{AB95B411-2014-5145-97B5-CDA53FB56F9A}" destId="{AED74F8E-EB99-A742-AA3A-437484336E24}" srcOrd="0" destOrd="0" parTransId="{E698E159-942C-7B48-9BE4-3E74EF15169C}" sibTransId="{CD401743-5001-5642-A72C-24F80BD2673B}"/>
    <dgm:cxn modelId="{F84A9341-56BC-344A-925A-CE86111C321D}" srcId="{AB95B411-2014-5145-97B5-CDA53FB56F9A}" destId="{78E52530-9FED-4543-931C-E724A8D8A573}" srcOrd="1" destOrd="0" parTransId="{106059F5-706F-D840-A346-CADCC6210EF6}" sibTransId="{A21A9256-8363-9A4D-A0C8-6D02E9ED5794}"/>
    <dgm:cxn modelId="{71D6C174-268E-354F-B0EF-F0A4472BEA4A}" type="presOf" srcId="{AED74F8E-EB99-A742-AA3A-437484336E24}" destId="{72BCBA3C-2EF3-CC44-BAC9-B3F07E72A2C0}" srcOrd="1" destOrd="0" presId="urn:microsoft.com/office/officeart/2005/8/layout/vProcess5"/>
    <dgm:cxn modelId="{AA91B333-2E88-D54C-9013-5019671F1681}" type="presOf" srcId="{CD401743-5001-5642-A72C-24F80BD2673B}" destId="{73042061-7E09-4144-8994-3017C74BDA81}" srcOrd="0" destOrd="0" presId="urn:microsoft.com/office/officeart/2005/8/layout/vProcess5"/>
    <dgm:cxn modelId="{CA916069-D734-3B40-AD77-52D05FFD1C68}" type="presParOf" srcId="{DF00DB33-540E-6F49-8918-E3E26B88249B}" destId="{7436B91D-6BE2-064E-B336-DBC00CB1D1EF}" srcOrd="0" destOrd="0" presId="urn:microsoft.com/office/officeart/2005/8/layout/vProcess5"/>
    <dgm:cxn modelId="{FF9BB415-452C-DE41-90A5-616D8E9A0FEA}" type="presParOf" srcId="{DF00DB33-540E-6F49-8918-E3E26B88249B}" destId="{CCC91E4F-F3A1-8442-8559-5F3E1F331EFE}" srcOrd="1" destOrd="0" presId="urn:microsoft.com/office/officeart/2005/8/layout/vProcess5"/>
    <dgm:cxn modelId="{68623449-6E36-2248-BF90-AB7930FC5B8A}" type="presParOf" srcId="{DF00DB33-540E-6F49-8918-E3E26B88249B}" destId="{2434A13C-63F3-2E4A-8326-D1FACBE68EB3}" srcOrd="2" destOrd="0" presId="urn:microsoft.com/office/officeart/2005/8/layout/vProcess5"/>
    <dgm:cxn modelId="{8A2E46AA-17F6-A241-B877-4FECEA8B84E3}" type="presParOf" srcId="{DF00DB33-540E-6F49-8918-E3E26B88249B}" destId="{BB2F5B20-BDC5-7647-A04A-5AD7D4F425BB}" srcOrd="3" destOrd="0" presId="urn:microsoft.com/office/officeart/2005/8/layout/vProcess5"/>
    <dgm:cxn modelId="{8ADF089C-B225-444E-A510-B187263AA6A6}" type="presParOf" srcId="{DF00DB33-540E-6F49-8918-E3E26B88249B}" destId="{73042061-7E09-4144-8994-3017C74BDA81}" srcOrd="4" destOrd="0" presId="urn:microsoft.com/office/officeart/2005/8/layout/vProcess5"/>
    <dgm:cxn modelId="{95CB274A-F18F-BE41-A3F1-401F174DCF6B}" type="presParOf" srcId="{DF00DB33-540E-6F49-8918-E3E26B88249B}" destId="{6FA0827E-D257-4B48-ABD4-6995E0D5B0A4}" srcOrd="5" destOrd="0" presId="urn:microsoft.com/office/officeart/2005/8/layout/vProcess5"/>
    <dgm:cxn modelId="{4FFA2D41-9523-3343-B5EF-E8D9DECEADC3}" type="presParOf" srcId="{DF00DB33-540E-6F49-8918-E3E26B88249B}" destId="{72BCBA3C-2EF3-CC44-BAC9-B3F07E72A2C0}" srcOrd="6" destOrd="0" presId="urn:microsoft.com/office/officeart/2005/8/layout/vProcess5"/>
    <dgm:cxn modelId="{C6D71C44-760A-DC40-8CE4-53332F75AA74}" type="presParOf" srcId="{DF00DB33-540E-6F49-8918-E3E26B88249B}" destId="{F6D1482A-B590-5241-B3FE-C598E7BC7FF2}" srcOrd="7" destOrd="0" presId="urn:microsoft.com/office/officeart/2005/8/layout/vProcess5"/>
    <dgm:cxn modelId="{956F037D-2BD7-2D40-BEA5-39BCEADD3677}" type="presParOf" srcId="{DF00DB33-540E-6F49-8918-E3E26B88249B}" destId="{5291DD7A-5799-3048-9195-AFC2CF38051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91E4F-F3A1-8442-8559-5F3E1F331EFE}">
      <dsp:nvSpPr>
        <dsp:cNvPr id="0" name=""/>
        <dsp:cNvSpPr/>
      </dsp:nvSpPr>
      <dsp:spPr>
        <a:xfrm>
          <a:off x="0" y="0"/>
          <a:ext cx="5779372" cy="1033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Nomads settled </a:t>
          </a:r>
          <a:r>
            <a:rPr lang="en-US" sz="2100" kern="1200" smtClean="0"/>
            <a:t>into villages</a:t>
          </a:r>
          <a:endParaRPr lang="en-US" sz="2100" kern="1200"/>
        </a:p>
      </dsp:txBody>
      <dsp:txXfrm>
        <a:off x="30269" y="30269"/>
        <a:ext cx="4664186" cy="972924"/>
      </dsp:txXfrm>
    </dsp:sp>
    <dsp:sp modelId="{2434A13C-63F3-2E4A-8326-D1FACBE68EB3}">
      <dsp:nvSpPr>
        <dsp:cNvPr id="0" name=""/>
        <dsp:cNvSpPr/>
      </dsp:nvSpPr>
      <dsp:spPr>
        <a:xfrm>
          <a:off x="509944" y="1205706"/>
          <a:ext cx="5779372" cy="1033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Villages grew into cities where people began to divide the work</a:t>
          </a:r>
          <a:endParaRPr lang="en-US" sz="2100" kern="1200" dirty="0"/>
        </a:p>
      </dsp:txBody>
      <dsp:txXfrm>
        <a:off x="540213" y="1235975"/>
        <a:ext cx="4537139" cy="972924"/>
      </dsp:txXfrm>
    </dsp:sp>
    <dsp:sp modelId="{BB2F5B20-BDC5-7647-A04A-5AD7D4F425BB}">
      <dsp:nvSpPr>
        <dsp:cNvPr id="0" name=""/>
        <dsp:cNvSpPr/>
      </dsp:nvSpPr>
      <dsp:spPr>
        <a:xfrm>
          <a:off x="1019889" y="2411412"/>
          <a:ext cx="5779372" cy="1033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Cities developed into civilizations with organized </a:t>
          </a:r>
          <a:r>
            <a:rPr lang="en-US" sz="2100" kern="1200" dirty="0" smtClean="0"/>
            <a:t>government</a:t>
          </a:r>
          <a:r>
            <a:rPr lang="en-US" sz="2100" kern="1200" dirty="0" smtClean="0"/>
            <a:t>, religion, job specialization, etc.</a:t>
          </a:r>
          <a:endParaRPr lang="en-US" sz="2100" kern="1200" dirty="0"/>
        </a:p>
      </dsp:txBody>
      <dsp:txXfrm>
        <a:off x="1050158" y="2441681"/>
        <a:ext cx="4537139" cy="972924"/>
      </dsp:txXfrm>
    </dsp:sp>
    <dsp:sp modelId="{73042061-7E09-4144-8994-3017C74BDA81}">
      <dsp:nvSpPr>
        <dsp:cNvPr id="0" name=""/>
        <dsp:cNvSpPr/>
      </dsp:nvSpPr>
      <dsp:spPr>
        <a:xfrm>
          <a:off x="5107622" y="783709"/>
          <a:ext cx="671750" cy="6717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5258766" y="783709"/>
        <a:ext cx="369462" cy="505492"/>
      </dsp:txXfrm>
    </dsp:sp>
    <dsp:sp modelId="{6FA0827E-D257-4B48-ABD4-6995E0D5B0A4}">
      <dsp:nvSpPr>
        <dsp:cNvPr id="0" name=""/>
        <dsp:cNvSpPr/>
      </dsp:nvSpPr>
      <dsp:spPr>
        <a:xfrm>
          <a:off x="5617566" y="1982525"/>
          <a:ext cx="671750" cy="6717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5768710" y="1982525"/>
        <a:ext cx="369462" cy="505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BABBE-4968-E840-BFD0-457A584602E2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EF0EF-AA05-A543-B117-C20E03A66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71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CC575F0-A53D-47C8-91FD-EDDCC98EB44C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F5AA671-5F09-4562-ADFC-5EC231947E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68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75F0-A53D-47C8-91FD-EDDCC98EB44C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A671-5F09-4562-ADFC-5EC231947E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4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75F0-A53D-47C8-91FD-EDDCC98EB44C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A671-5F09-4562-ADFC-5EC231947E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770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75F0-A53D-47C8-91FD-EDDCC98EB44C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A671-5F09-4562-ADFC-5EC231947E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92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75F0-A53D-47C8-91FD-EDDCC98EB44C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A671-5F09-4562-ADFC-5EC231947E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16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75F0-A53D-47C8-91FD-EDDCC98EB44C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A671-5F09-4562-ADFC-5EC231947E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55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75F0-A53D-47C8-91FD-EDDCC98EB44C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A671-5F09-4562-ADFC-5EC231947E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719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75F0-A53D-47C8-91FD-EDDCC98EB44C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A671-5F09-4562-ADFC-5EC231947E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789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75F0-A53D-47C8-91FD-EDDCC98EB44C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A671-5F09-4562-ADFC-5EC231947E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66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75F0-A53D-47C8-91FD-EDDCC98EB44C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A671-5F09-4562-ADFC-5EC231947E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2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75F0-A53D-47C8-91FD-EDDCC98EB44C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A671-5F09-4562-ADFC-5EC231947E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24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75F0-A53D-47C8-91FD-EDDCC98EB44C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A671-5F09-4562-ADFC-5EC231947E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4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75F0-A53D-47C8-91FD-EDDCC98EB44C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A671-5F09-4562-ADFC-5EC231947E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71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75F0-A53D-47C8-91FD-EDDCC98EB44C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A671-5F09-4562-ADFC-5EC231947E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73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75F0-A53D-47C8-91FD-EDDCC98EB44C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A671-5F09-4562-ADFC-5EC231947E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2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75F0-A53D-47C8-91FD-EDDCC98EB44C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A671-5F09-4562-ADFC-5EC231947E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26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75F0-A53D-47C8-91FD-EDDCC98EB44C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A671-5F09-4562-ADFC-5EC231947E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3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C575F0-A53D-47C8-91FD-EDDCC98EB44C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5AA671-5F09-4562-ADFC-5EC231947E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7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-vq9RuB1NEaaa0O5V05vCgL-ZoCZoFhPomjDX39TMrNUMUtaSldKQVJSNkJTUEo0QzdXMThaN1hDRi4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Eight Features of Civilization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8884482" cy="494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Class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People are divided into different groups based on the amount of  power </a:t>
            </a:r>
            <a:r>
              <a:rPr lang="en-US" smtClean="0"/>
              <a:t>they have and </a:t>
            </a:r>
            <a:r>
              <a:rPr lang="en-US" dirty="0" smtClean="0"/>
              <a:t>occupation</a:t>
            </a: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114300" y="1096963"/>
            <a:ext cx="5410200" cy="5029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1577241"/>
            <a:ext cx="1149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Priests and</a:t>
            </a:r>
          </a:p>
          <a:p>
            <a:r>
              <a:rPr lang="en-US" dirty="0" smtClean="0"/>
              <a:t> nobles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9750" y="287710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Wealthy Merchants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38300" y="3670957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Artisans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95400" y="4583769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Peasant  Farmers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790700" y="538758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Slaves 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057400" y="2409740"/>
            <a:ext cx="1530927" cy="109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24000" y="3429000"/>
            <a:ext cx="25527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43000" y="4267200"/>
            <a:ext cx="3352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5800" y="5029201"/>
            <a:ext cx="4324350" cy="46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57400" y="2487168"/>
            <a:ext cx="15309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3429000"/>
            <a:ext cx="25527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43000" y="4267200"/>
            <a:ext cx="335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85800" y="5181600"/>
            <a:ext cx="432435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Language/Writing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Pictograms</a:t>
            </a:r>
          </a:p>
          <a:p>
            <a:r>
              <a:rPr lang="en-US" dirty="0" smtClean="0"/>
              <a:t>Used for </a:t>
            </a:r>
            <a:r>
              <a:rPr lang="en-US" dirty="0" smtClean="0"/>
              <a:t>communication and </a:t>
            </a:r>
            <a:r>
              <a:rPr lang="en-US" dirty="0" smtClean="0"/>
              <a:t>record keeping </a:t>
            </a:r>
            <a:endParaRPr lang="en-US" dirty="0"/>
          </a:p>
        </p:txBody>
      </p:sp>
      <p:pic>
        <p:nvPicPr>
          <p:cNvPr id="4" name="Picture 3" descr="cuneiform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0545" y="3581400"/>
            <a:ext cx="3611375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Tools and skills people use to meet their basic needs</a:t>
            </a:r>
          </a:p>
          <a:p>
            <a:pPr lvl="1"/>
            <a:r>
              <a:rPr lang="en-US" dirty="0" smtClean="0"/>
              <a:t>Irrigation</a:t>
            </a:r>
          </a:p>
          <a:p>
            <a:pPr lvl="1"/>
            <a:r>
              <a:rPr lang="en-US" dirty="0" smtClean="0"/>
              <a:t>Paper</a:t>
            </a:r>
          </a:p>
          <a:p>
            <a:pPr lvl="1"/>
            <a:r>
              <a:rPr lang="en-US" dirty="0" smtClean="0"/>
              <a:t>pottery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3334"/>
          <a:stretch/>
        </p:blipFill>
        <p:spPr>
          <a:xfrm>
            <a:off x="1176338" y="3264939"/>
            <a:ext cx="3338512" cy="189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Daily Reflection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1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do you think classifies a group of people as “civilized”?  Create a </a:t>
            </a:r>
            <a:r>
              <a:rPr lang="en-US" dirty="0" smtClean="0"/>
              <a:t>lis</a:t>
            </a:r>
            <a:r>
              <a:rPr lang="en-US" dirty="0" smtClean="0"/>
              <a:t>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Civilization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578787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51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Features of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Cities</a:t>
            </a:r>
          </a:p>
          <a:p>
            <a:r>
              <a:rPr lang="en-US" dirty="0" smtClean="0"/>
              <a:t>G</a:t>
            </a:r>
            <a:r>
              <a:rPr lang="en-US" dirty="0" smtClean="0"/>
              <a:t>overnment</a:t>
            </a:r>
          </a:p>
          <a:p>
            <a:r>
              <a:rPr lang="en-US" dirty="0" smtClean="0"/>
              <a:t>R</a:t>
            </a:r>
            <a:r>
              <a:rPr lang="en-US" dirty="0" smtClean="0"/>
              <a:t>eligion</a:t>
            </a:r>
            <a:endParaRPr lang="en-US" dirty="0" smtClean="0"/>
          </a:p>
          <a:p>
            <a:r>
              <a:rPr lang="en-US" dirty="0" smtClean="0"/>
              <a:t>Job specialization</a:t>
            </a:r>
          </a:p>
          <a:p>
            <a:r>
              <a:rPr lang="en-US" dirty="0" smtClean="0"/>
              <a:t>Social </a:t>
            </a:r>
            <a:r>
              <a:rPr lang="en-US" dirty="0" smtClean="0"/>
              <a:t>hierarchy</a:t>
            </a:r>
            <a:endParaRPr lang="en-US" dirty="0" smtClean="0"/>
          </a:p>
          <a:p>
            <a:r>
              <a:rPr lang="en-US" dirty="0" smtClean="0"/>
              <a:t>Technology</a:t>
            </a:r>
            <a:endParaRPr lang="en-US" dirty="0" smtClean="0"/>
          </a:p>
          <a:p>
            <a:r>
              <a:rPr lang="en-US" dirty="0" smtClean="0"/>
              <a:t>Writing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live in a civilization?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activity in Canvas titled “Do you live in a civilization?” </a:t>
            </a:r>
          </a:p>
          <a:p>
            <a:r>
              <a:rPr lang="en-US" dirty="0" smtClean="0"/>
              <a:t>For </a:t>
            </a:r>
            <a:r>
              <a:rPr lang="en-US" dirty="0"/>
              <a:t>each of the </a:t>
            </a:r>
            <a:r>
              <a:rPr lang="en-US" dirty="0" smtClean="0"/>
              <a:t>characteristics </a:t>
            </a:r>
            <a:r>
              <a:rPr lang="en-US" dirty="0"/>
              <a:t>of civilizations, provide evidence from the town, city, state, and/or country in which you live in to prove that you live in a civilization.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4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Surplus of food led to growth of population  and growth of cities</a:t>
            </a:r>
          </a:p>
          <a:p>
            <a:r>
              <a:rPr lang="en-US" dirty="0" smtClean="0"/>
              <a:t>Had high walls, temples and palaces and areas for public ceremonies</a:t>
            </a:r>
            <a:endParaRPr lang="en-US" dirty="0"/>
          </a:p>
        </p:txBody>
      </p:sp>
      <p:pic>
        <p:nvPicPr>
          <p:cNvPr id="4" name="Picture 3" descr="babyl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886200"/>
            <a:ext cx="3355694" cy="2409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Maintain order and provide </a:t>
            </a:r>
            <a:r>
              <a:rPr lang="en-US" dirty="0" smtClean="0"/>
              <a:t>defense</a:t>
            </a:r>
          </a:p>
          <a:p>
            <a:r>
              <a:rPr lang="en-US" dirty="0" smtClean="0"/>
              <a:t>Make laws</a:t>
            </a:r>
            <a:endParaRPr lang="en-US" dirty="0" smtClean="0"/>
          </a:p>
          <a:p>
            <a:r>
              <a:rPr lang="en-US" dirty="0" smtClean="0"/>
              <a:t>Priests and warrior kings became leaders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2353069"/>
            <a:ext cx="2964747" cy="3715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Polytheistic</a:t>
            </a:r>
          </a:p>
          <a:p>
            <a:r>
              <a:rPr lang="en-US" dirty="0" smtClean="0"/>
              <a:t>Built temples to worship gods</a:t>
            </a:r>
          </a:p>
          <a:p>
            <a:endParaRPr lang="en-US" dirty="0"/>
          </a:p>
        </p:txBody>
      </p:sp>
      <p:pic>
        <p:nvPicPr>
          <p:cNvPr id="4" name="Picture 3" descr="parthenon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3505200"/>
            <a:ext cx="4785078" cy="2793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Specialization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People were responsible for specific jobs</a:t>
            </a:r>
          </a:p>
          <a:p>
            <a:pPr lvl="1"/>
            <a:r>
              <a:rPr lang="en-US" dirty="0" smtClean="0"/>
              <a:t>Artisans- Ex. Bricklayer, </a:t>
            </a:r>
            <a:r>
              <a:rPr lang="en-US" dirty="0" smtClean="0"/>
              <a:t>potter</a:t>
            </a:r>
          </a:p>
          <a:p>
            <a:pPr lvl="1"/>
            <a:r>
              <a:rPr lang="en-US" dirty="0" smtClean="0"/>
              <a:t>Soldier</a:t>
            </a:r>
          </a:p>
          <a:p>
            <a:pPr lvl="1"/>
            <a:r>
              <a:rPr lang="en-US" dirty="0" smtClean="0"/>
              <a:t>merchant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o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452" y="4087870"/>
            <a:ext cx="2819400" cy="2114550"/>
          </a:xfrm>
          <a:prstGeom prst="rect">
            <a:avLst/>
          </a:prstGeom>
        </p:spPr>
      </p:pic>
      <p:pic>
        <p:nvPicPr>
          <p:cNvPr id="5" name="Picture 4" descr="693bricklay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177137"/>
            <a:ext cx="2870200" cy="1910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805</TotalTime>
  <Words>240</Words>
  <Application>Microsoft Office PowerPoint</Application>
  <PresentationFormat>On-screen Show (4:3)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Organic</vt:lpstr>
      <vt:lpstr>Eight Features of Civilization</vt:lpstr>
      <vt:lpstr>DIN:</vt:lpstr>
      <vt:lpstr>Development of Civilization</vt:lpstr>
      <vt:lpstr>The Features of Civilization</vt:lpstr>
      <vt:lpstr>Do you live in a civilization?</vt:lpstr>
      <vt:lpstr>Cities</vt:lpstr>
      <vt:lpstr>Government</vt:lpstr>
      <vt:lpstr>Religions </vt:lpstr>
      <vt:lpstr>Job Specialization</vt:lpstr>
      <vt:lpstr>Social Class</vt:lpstr>
      <vt:lpstr>Language/Writing System</vt:lpstr>
      <vt:lpstr>Technology</vt:lpstr>
      <vt:lpstr>Reflection</vt:lpstr>
    </vt:vector>
  </TitlesOfParts>
  <Company>SASCS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Eight Features of Civilization</dc:title>
  <dc:creator>felton</dc:creator>
  <cp:lastModifiedBy>Cesta, Amanda</cp:lastModifiedBy>
  <cp:revision>34</cp:revision>
  <cp:lastPrinted>2017-10-11T15:45:46Z</cp:lastPrinted>
  <dcterms:created xsi:type="dcterms:W3CDTF">2009-10-01T12:51:39Z</dcterms:created>
  <dcterms:modified xsi:type="dcterms:W3CDTF">2020-09-23T01:49:51Z</dcterms:modified>
</cp:coreProperties>
</file>